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59" r:id="rId4"/>
    <p:sldId id="260" r:id="rId5"/>
    <p:sldId id="285" r:id="rId6"/>
    <p:sldId id="257" r:id="rId7"/>
    <p:sldId id="258" r:id="rId8"/>
    <p:sldId id="261" r:id="rId9"/>
    <p:sldId id="262" r:id="rId10"/>
    <p:sldId id="263" r:id="rId11"/>
    <p:sldId id="264" r:id="rId12"/>
    <p:sldId id="265" r:id="rId13"/>
    <p:sldId id="267" r:id="rId14"/>
    <p:sldId id="272" r:id="rId15"/>
    <p:sldId id="268" r:id="rId16"/>
    <p:sldId id="269" r:id="rId17"/>
    <p:sldId id="270" r:id="rId18"/>
    <p:sldId id="289" r:id="rId19"/>
    <p:sldId id="290" r:id="rId20"/>
    <p:sldId id="271" r:id="rId21"/>
    <p:sldId id="273" r:id="rId22"/>
    <p:sldId id="274" r:id="rId23"/>
    <p:sldId id="275" r:id="rId24"/>
    <p:sldId id="276" r:id="rId25"/>
    <p:sldId id="277" r:id="rId26"/>
    <p:sldId id="278" r:id="rId27"/>
    <p:sldId id="279" r:id="rId28"/>
    <p:sldId id="280" r:id="rId29"/>
    <p:sldId id="281" r:id="rId30"/>
    <p:sldId id="282" r:id="rId31"/>
    <p:sldId id="283" r:id="rId32"/>
    <p:sldId id="286" r:id="rId33"/>
    <p:sldId id="284" r:id="rId34"/>
    <p:sldId id="287" r:id="rId35"/>
  </p:sldIdLst>
  <p:sldSz cx="12192000" cy="6858000"/>
  <p:notesSz cx="7034213" cy="10164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0000"/>
    <a:srgbClr val="000099"/>
    <a:srgbClr val="401D06"/>
    <a:srgbClr val="800000"/>
    <a:srgbClr val="FF0066"/>
    <a:srgbClr val="0066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191" autoAdjust="0"/>
    <p:restoredTop sz="94660"/>
  </p:normalViewPr>
  <p:slideViewPr>
    <p:cSldViewPr snapToGrid="0">
      <p:cViewPr varScale="1">
        <p:scale>
          <a:sx n="69" d="100"/>
          <a:sy n="69" d="100"/>
        </p:scale>
        <p:origin x="3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E7B910-51FA-42C9-8995-495E4C28584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E779332-9A09-4341-A6A9-C6BE17AF6E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7233A7E-8A11-4CF1-B718-9492292FB2B0}"/>
              </a:ext>
            </a:extLst>
          </p:cNvPr>
          <p:cNvSpPr>
            <a:spLocks noGrp="1"/>
          </p:cNvSpPr>
          <p:nvPr>
            <p:ph type="dt" sz="half" idx="10"/>
          </p:nvPr>
        </p:nvSpPr>
        <p:spPr/>
        <p:txBody>
          <a:bodyPr/>
          <a:lstStyle/>
          <a:p>
            <a:fld id="{64F9BFA9-DB77-49C7-9E2B-E20B8EADA7AC}" type="datetimeFigureOut">
              <a:rPr kumimoji="1" lang="ja-JP" altLang="en-US" smtClean="0"/>
              <a:t>2024/3/13</a:t>
            </a:fld>
            <a:endParaRPr kumimoji="1" lang="ja-JP" altLang="en-US"/>
          </a:p>
        </p:txBody>
      </p:sp>
      <p:sp>
        <p:nvSpPr>
          <p:cNvPr id="5" name="フッター プレースホルダー 4">
            <a:extLst>
              <a:ext uri="{FF2B5EF4-FFF2-40B4-BE49-F238E27FC236}">
                <a16:creationId xmlns:a16="http://schemas.microsoft.com/office/drawing/2014/main" id="{69361F5E-C90C-4593-AEAF-1DAD017049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A5CEB91-AC4F-4A30-AFF8-A3E7C36E15AD}"/>
              </a:ext>
            </a:extLst>
          </p:cNvPr>
          <p:cNvSpPr>
            <a:spLocks noGrp="1"/>
          </p:cNvSpPr>
          <p:nvPr>
            <p:ph type="sldNum" sz="quarter" idx="12"/>
          </p:nvPr>
        </p:nvSpPr>
        <p:spPr/>
        <p:txBody>
          <a:bodyPr/>
          <a:lstStyle/>
          <a:p>
            <a:fld id="{4C0EC38B-3E88-4302-A927-69161ACC195A}" type="slidenum">
              <a:rPr kumimoji="1" lang="ja-JP" altLang="en-US" smtClean="0"/>
              <a:t>‹#›</a:t>
            </a:fld>
            <a:endParaRPr kumimoji="1" lang="ja-JP" altLang="en-US"/>
          </a:p>
        </p:txBody>
      </p:sp>
    </p:spTree>
    <p:extLst>
      <p:ext uri="{BB962C8B-B14F-4D97-AF65-F5344CB8AC3E}">
        <p14:creationId xmlns:p14="http://schemas.microsoft.com/office/powerpoint/2010/main" val="3415028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110464-85C9-4A68-83F2-A6429136385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EC874B9-BDAF-43C0-9736-55981761549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ABF3981-5F82-4AB8-ADD5-8B9B756ADD24}"/>
              </a:ext>
            </a:extLst>
          </p:cNvPr>
          <p:cNvSpPr>
            <a:spLocks noGrp="1"/>
          </p:cNvSpPr>
          <p:nvPr>
            <p:ph type="dt" sz="half" idx="10"/>
          </p:nvPr>
        </p:nvSpPr>
        <p:spPr/>
        <p:txBody>
          <a:bodyPr/>
          <a:lstStyle/>
          <a:p>
            <a:fld id="{64F9BFA9-DB77-49C7-9E2B-E20B8EADA7AC}" type="datetimeFigureOut">
              <a:rPr kumimoji="1" lang="ja-JP" altLang="en-US" smtClean="0"/>
              <a:t>2024/3/13</a:t>
            </a:fld>
            <a:endParaRPr kumimoji="1" lang="ja-JP" altLang="en-US"/>
          </a:p>
        </p:txBody>
      </p:sp>
      <p:sp>
        <p:nvSpPr>
          <p:cNvPr id="5" name="フッター プレースホルダー 4">
            <a:extLst>
              <a:ext uri="{FF2B5EF4-FFF2-40B4-BE49-F238E27FC236}">
                <a16:creationId xmlns:a16="http://schemas.microsoft.com/office/drawing/2014/main" id="{8B591AE5-C39E-467C-8141-B22F771EF7B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041DC0B-881D-42F5-9949-C9F6EFC97F85}"/>
              </a:ext>
            </a:extLst>
          </p:cNvPr>
          <p:cNvSpPr>
            <a:spLocks noGrp="1"/>
          </p:cNvSpPr>
          <p:nvPr>
            <p:ph type="sldNum" sz="quarter" idx="12"/>
          </p:nvPr>
        </p:nvSpPr>
        <p:spPr/>
        <p:txBody>
          <a:bodyPr/>
          <a:lstStyle/>
          <a:p>
            <a:fld id="{4C0EC38B-3E88-4302-A927-69161ACC195A}" type="slidenum">
              <a:rPr kumimoji="1" lang="ja-JP" altLang="en-US" smtClean="0"/>
              <a:t>‹#›</a:t>
            </a:fld>
            <a:endParaRPr kumimoji="1" lang="ja-JP" altLang="en-US"/>
          </a:p>
        </p:txBody>
      </p:sp>
    </p:spTree>
    <p:extLst>
      <p:ext uri="{BB962C8B-B14F-4D97-AF65-F5344CB8AC3E}">
        <p14:creationId xmlns:p14="http://schemas.microsoft.com/office/powerpoint/2010/main" val="512749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7EF334C-FB1E-4603-8F66-2D414152C4B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2785069-F073-434B-815B-025662D564A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6E567C-2A2E-48C4-965B-E9AD52626B5E}"/>
              </a:ext>
            </a:extLst>
          </p:cNvPr>
          <p:cNvSpPr>
            <a:spLocks noGrp="1"/>
          </p:cNvSpPr>
          <p:nvPr>
            <p:ph type="dt" sz="half" idx="10"/>
          </p:nvPr>
        </p:nvSpPr>
        <p:spPr/>
        <p:txBody>
          <a:bodyPr/>
          <a:lstStyle/>
          <a:p>
            <a:fld id="{64F9BFA9-DB77-49C7-9E2B-E20B8EADA7AC}" type="datetimeFigureOut">
              <a:rPr kumimoji="1" lang="ja-JP" altLang="en-US" smtClean="0"/>
              <a:t>2024/3/13</a:t>
            </a:fld>
            <a:endParaRPr kumimoji="1" lang="ja-JP" altLang="en-US"/>
          </a:p>
        </p:txBody>
      </p:sp>
      <p:sp>
        <p:nvSpPr>
          <p:cNvPr id="5" name="フッター プレースホルダー 4">
            <a:extLst>
              <a:ext uri="{FF2B5EF4-FFF2-40B4-BE49-F238E27FC236}">
                <a16:creationId xmlns:a16="http://schemas.microsoft.com/office/drawing/2014/main" id="{E7A9F445-26B2-47A6-A388-0BB107D5501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9A762B-BD30-425A-AA1A-A6542A2F68C3}"/>
              </a:ext>
            </a:extLst>
          </p:cNvPr>
          <p:cNvSpPr>
            <a:spLocks noGrp="1"/>
          </p:cNvSpPr>
          <p:nvPr>
            <p:ph type="sldNum" sz="quarter" idx="12"/>
          </p:nvPr>
        </p:nvSpPr>
        <p:spPr/>
        <p:txBody>
          <a:bodyPr/>
          <a:lstStyle/>
          <a:p>
            <a:fld id="{4C0EC38B-3E88-4302-A927-69161ACC195A}" type="slidenum">
              <a:rPr kumimoji="1" lang="ja-JP" altLang="en-US" smtClean="0"/>
              <a:t>‹#›</a:t>
            </a:fld>
            <a:endParaRPr kumimoji="1" lang="ja-JP" altLang="en-US"/>
          </a:p>
        </p:txBody>
      </p:sp>
    </p:spTree>
    <p:extLst>
      <p:ext uri="{BB962C8B-B14F-4D97-AF65-F5344CB8AC3E}">
        <p14:creationId xmlns:p14="http://schemas.microsoft.com/office/powerpoint/2010/main" val="69056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FE71B5-20CC-4758-983F-A2A40B43501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4BB9098-74F0-45D5-8F29-CC1838ED9AF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A2016AD-5C95-49D3-857E-3BFC9343F824}"/>
              </a:ext>
            </a:extLst>
          </p:cNvPr>
          <p:cNvSpPr>
            <a:spLocks noGrp="1"/>
          </p:cNvSpPr>
          <p:nvPr>
            <p:ph type="dt" sz="half" idx="10"/>
          </p:nvPr>
        </p:nvSpPr>
        <p:spPr/>
        <p:txBody>
          <a:bodyPr/>
          <a:lstStyle/>
          <a:p>
            <a:fld id="{64F9BFA9-DB77-49C7-9E2B-E20B8EADA7AC}" type="datetimeFigureOut">
              <a:rPr kumimoji="1" lang="ja-JP" altLang="en-US" smtClean="0"/>
              <a:t>2024/3/13</a:t>
            </a:fld>
            <a:endParaRPr kumimoji="1" lang="ja-JP" altLang="en-US"/>
          </a:p>
        </p:txBody>
      </p:sp>
      <p:sp>
        <p:nvSpPr>
          <p:cNvPr id="5" name="フッター プレースホルダー 4">
            <a:extLst>
              <a:ext uri="{FF2B5EF4-FFF2-40B4-BE49-F238E27FC236}">
                <a16:creationId xmlns:a16="http://schemas.microsoft.com/office/drawing/2014/main" id="{10B77A16-F28E-43FC-B752-491D5BE1F73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A1E86A4-C7D2-42EB-85E2-380D5FE666F0}"/>
              </a:ext>
            </a:extLst>
          </p:cNvPr>
          <p:cNvSpPr>
            <a:spLocks noGrp="1"/>
          </p:cNvSpPr>
          <p:nvPr>
            <p:ph type="sldNum" sz="quarter" idx="12"/>
          </p:nvPr>
        </p:nvSpPr>
        <p:spPr/>
        <p:txBody>
          <a:bodyPr/>
          <a:lstStyle/>
          <a:p>
            <a:fld id="{4C0EC38B-3E88-4302-A927-69161ACC195A}" type="slidenum">
              <a:rPr kumimoji="1" lang="ja-JP" altLang="en-US" smtClean="0"/>
              <a:t>‹#›</a:t>
            </a:fld>
            <a:endParaRPr kumimoji="1" lang="ja-JP" altLang="en-US"/>
          </a:p>
        </p:txBody>
      </p:sp>
    </p:spTree>
    <p:extLst>
      <p:ext uri="{BB962C8B-B14F-4D97-AF65-F5344CB8AC3E}">
        <p14:creationId xmlns:p14="http://schemas.microsoft.com/office/powerpoint/2010/main" val="1026317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41285F-2592-44B7-91D7-E19A1AC1A5D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C48EDDE-3D44-45F4-B048-3CD02A1089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AEBCDDE-F1D0-445B-9A32-59569CAA2AA6}"/>
              </a:ext>
            </a:extLst>
          </p:cNvPr>
          <p:cNvSpPr>
            <a:spLocks noGrp="1"/>
          </p:cNvSpPr>
          <p:nvPr>
            <p:ph type="dt" sz="half" idx="10"/>
          </p:nvPr>
        </p:nvSpPr>
        <p:spPr/>
        <p:txBody>
          <a:bodyPr/>
          <a:lstStyle/>
          <a:p>
            <a:fld id="{64F9BFA9-DB77-49C7-9E2B-E20B8EADA7AC}" type="datetimeFigureOut">
              <a:rPr kumimoji="1" lang="ja-JP" altLang="en-US" smtClean="0"/>
              <a:t>2024/3/13</a:t>
            </a:fld>
            <a:endParaRPr kumimoji="1" lang="ja-JP" altLang="en-US"/>
          </a:p>
        </p:txBody>
      </p:sp>
      <p:sp>
        <p:nvSpPr>
          <p:cNvPr id="5" name="フッター プレースホルダー 4">
            <a:extLst>
              <a:ext uri="{FF2B5EF4-FFF2-40B4-BE49-F238E27FC236}">
                <a16:creationId xmlns:a16="http://schemas.microsoft.com/office/drawing/2014/main" id="{532EC365-C7E9-4436-917C-605B537F27D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465B88F-5264-4F88-B241-E991C61C0344}"/>
              </a:ext>
            </a:extLst>
          </p:cNvPr>
          <p:cNvSpPr>
            <a:spLocks noGrp="1"/>
          </p:cNvSpPr>
          <p:nvPr>
            <p:ph type="sldNum" sz="quarter" idx="12"/>
          </p:nvPr>
        </p:nvSpPr>
        <p:spPr/>
        <p:txBody>
          <a:bodyPr/>
          <a:lstStyle/>
          <a:p>
            <a:fld id="{4C0EC38B-3E88-4302-A927-69161ACC195A}" type="slidenum">
              <a:rPr kumimoji="1" lang="ja-JP" altLang="en-US" smtClean="0"/>
              <a:t>‹#›</a:t>
            </a:fld>
            <a:endParaRPr kumimoji="1" lang="ja-JP" altLang="en-US"/>
          </a:p>
        </p:txBody>
      </p:sp>
    </p:spTree>
    <p:extLst>
      <p:ext uri="{BB962C8B-B14F-4D97-AF65-F5344CB8AC3E}">
        <p14:creationId xmlns:p14="http://schemas.microsoft.com/office/powerpoint/2010/main" val="1433296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4CB028-C4CD-4AE4-8D98-E12A54E90AD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FAC0406-3315-429F-AF0D-60108A87874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28143B5-A135-4A04-9FA8-3C099FEFBB0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BBF037B-68EC-42C8-8DFE-E3A2D96BBDD0}"/>
              </a:ext>
            </a:extLst>
          </p:cNvPr>
          <p:cNvSpPr>
            <a:spLocks noGrp="1"/>
          </p:cNvSpPr>
          <p:nvPr>
            <p:ph type="dt" sz="half" idx="10"/>
          </p:nvPr>
        </p:nvSpPr>
        <p:spPr/>
        <p:txBody>
          <a:bodyPr/>
          <a:lstStyle/>
          <a:p>
            <a:fld id="{64F9BFA9-DB77-49C7-9E2B-E20B8EADA7AC}" type="datetimeFigureOut">
              <a:rPr kumimoji="1" lang="ja-JP" altLang="en-US" smtClean="0"/>
              <a:t>2024/3/13</a:t>
            </a:fld>
            <a:endParaRPr kumimoji="1" lang="ja-JP" altLang="en-US"/>
          </a:p>
        </p:txBody>
      </p:sp>
      <p:sp>
        <p:nvSpPr>
          <p:cNvPr id="6" name="フッター プレースホルダー 5">
            <a:extLst>
              <a:ext uri="{FF2B5EF4-FFF2-40B4-BE49-F238E27FC236}">
                <a16:creationId xmlns:a16="http://schemas.microsoft.com/office/drawing/2014/main" id="{452BCE42-21A5-4D3E-9EE9-0455405EBA1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B9A82C5-BE6E-4313-A9A5-B79511966BFF}"/>
              </a:ext>
            </a:extLst>
          </p:cNvPr>
          <p:cNvSpPr>
            <a:spLocks noGrp="1"/>
          </p:cNvSpPr>
          <p:nvPr>
            <p:ph type="sldNum" sz="quarter" idx="12"/>
          </p:nvPr>
        </p:nvSpPr>
        <p:spPr/>
        <p:txBody>
          <a:bodyPr/>
          <a:lstStyle/>
          <a:p>
            <a:fld id="{4C0EC38B-3E88-4302-A927-69161ACC195A}" type="slidenum">
              <a:rPr kumimoji="1" lang="ja-JP" altLang="en-US" smtClean="0"/>
              <a:t>‹#›</a:t>
            </a:fld>
            <a:endParaRPr kumimoji="1" lang="ja-JP" altLang="en-US"/>
          </a:p>
        </p:txBody>
      </p:sp>
    </p:spTree>
    <p:extLst>
      <p:ext uri="{BB962C8B-B14F-4D97-AF65-F5344CB8AC3E}">
        <p14:creationId xmlns:p14="http://schemas.microsoft.com/office/powerpoint/2010/main" val="136020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6B1AE7-D7C1-4EBB-A729-F5390556443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33A3C06-C4CB-499C-94D0-466BFA1FB4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EB0896C-FEEB-439C-815A-B3A20BE89B9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15042B0-7DF6-412B-81F1-395217DD2E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3D387C6-5394-49F8-9103-8012083A4FB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99C856F-1F0B-4168-A312-72DDA3B3F769}"/>
              </a:ext>
            </a:extLst>
          </p:cNvPr>
          <p:cNvSpPr>
            <a:spLocks noGrp="1"/>
          </p:cNvSpPr>
          <p:nvPr>
            <p:ph type="dt" sz="half" idx="10"/>
          </p:nvPr>
        </p:nvSpPr>
        <p:spPr/>
        <p:txBody>
          <a:bodyPr/>
          <a:lstStyle/>
          <a:p>
            <a:fld id="{64F9BFA9-DB77-49C7-9E2B-E20B8EADA7AC}" type="datetimeFigureOut">
              <a:rPr kumimoji="1" lang="ja-JP" altLang="en-US" smtClean="0"/>
              <a:t>2024/3/13</a:t>
            </a:fld>
            <a:endParaRPr kumimoji="1" lang="ja-JP" altLang="en-US"/>
          </a:p>
        </p:txBody>
      </p:sp>
      <p:sp>
        <p:nvSpPr>
          <p:cNvPr id="8" name="フッター プレースホルダー 7">
            <a:extLst>
              <a:ext uri="{FF2B5EF4-FFF2-40B4-BE49-F238E27FC236}">
                <a16:creationId xmlns:a16="http://schemas.microsoft.com/office/drawing/2014/main" id="{4F5DB3EB-7AF0-4049-B326-1FD020B2B5D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79E9E6C-1BDC-4D26-BCC9-4B03E2337CA6}"/>
              </a:ext>
            </a:extLst>
          </p:cNvPr>
          <p:cNvSpPr>
            <a:spLocks noGrp="1"/>
          </p:cNvSpPr>
          <p:nvPr>
            <p:ph type="sldNum" sz="quarter" idx="12"/>
          </p:nvPr>
        </p:nvSpPr>
        <p:spPr/>
        <p:txBody>
          <a:bodyPr/>
          <a:lstStyle/>
          <a:p>
            <a:fld id="{4C0EC38B-3E88-4302-A927-69161ACC195A}" type="slidenum">
              <a:rPr kumimoji="1" lang="ja-JP" altLang="en-US" smtClean="0"/>
              <a:t>‹#›</a:t>
            </a:fld>
            <a:endParaRPr kumimoji="1" lang="ja-JP" altLang="en-US"/>
          </a:p>
        </p:txBody>
      </p:sp>
    </p:spTree>
    <p:extLst>
      <p:ext uri="{BB962C8B-B14F-4D97-AF65-F5344CB8AC3E}">
        <p14:creationId xmlns:p14="http://schemas.microsoft.com/office/powerpoint/2010/main" val="1621279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FFEA16-8609-4E72-9557-0435F12F80A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3FC83E1-06B4-4C8F-8707-0BE098FA1C3B}"/>
              </a:ext>
            </a:extLst>
          </p:cNvPr>
          <p:cNvSpPr>
            <a:spLocks noGrp="1"/>
          </p:cNvSpPr>
          <p:nvPr>
            <p:ph type="dt" sz="half" idx="10"/>
          </p:nvPr>
        </p:nvSpPr>
        <p:spPr/>
        <p:txBody>
          <a:bodyPr/>
          <a:lstStyle/>
          <a:p>
            <a:fld id="{64F9BFA9-DB77-49C7-9E2B-E20B8EADA7AC}" type="datetimeFigureOut">
              <a:rPr kumimoji="1" lang="ja-JP" altLang="en-US" smtClean="0"/>
              <a:t>2024/3/13</a:t>
            </a:fld>
            <a:endParaRPr kumimoji="1" lang="ja-JP" altLang="en-US"/>
          </a:p>
        </p:txBody>
      </p:sp>
      <p:sp>
        <p:nvSpPr>
          <p:cNvPr id="4" name="フッター プレースホルダー 3">
            <a:extLst>
              <a:ext uri="{FF2B5EF4-FFF2-40B4-BE49-F238E27FC236}">
                <a16:creationId xmlns:a16="http://schemas.microsoft.com/office/drawing/2014/main" id="{712CB7A8-4EBC-406F-BCDC-EE00DD9EC24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C65D1E8-C5B0-4C1D-B737-98823B50A619}"/>
              </a:ext>
            </a:extLst>
          </p:cNvPr>
          <p:cNvSpPr>
            <a:spLocks noGrp="1"/>
          </p:cNvSpPr>
          <p:nvPr>
            <p:ph type="sldNum" sz="quarter" idx="12"/>
          </p:nvPr>
        </p:nvSpPr>
        <p:spPr/>
        <p:txBody>
          <a:bodyPr/>
          <a:lstStyle/>
          <a:p>
            <a:fld id="{4C0EC38B-3E88-4302-A927-69161ACC195A}" type="slidenum">
              <a:rPr kumimoji="1" lang="ja-JP" altLang="en-US" smtClean="0"/>
              <a:t>‹#›</a:t>
            </a:fld>
            <a:endParaRPr kumimoji="1" lang="ja-JP" altLang="en-US"/>
          </a:p>
        </p:txBody>
      </p:sp>
    </p:spTree>
    <p:extLst>
      <p:ext uri="{BB962C8B-B14F-4D97-AF65-F5344CB8AC3E}">
        <p14:creationId xmlns:p14="http://schemas.microsoft.com/office/powerpoint/2010/main" val="2065301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7066F5B-9E08-4327-9D10-525527711AD8}"/>
              </a:ext>
            </a:extLst>
          </p:cNvPr>
          <p:cNvSpPr>
            <a:spLocks noGrp="1"/>
          </p:cNvSpPr>
          <p:nvPr>
            <p:ph type="dt" sz="half" idx="10"/>
          </p:nvPr>
        </p:nvSpPr>
        <p:spPr/>
        <p:txBody>
          <a:bodyPr/>
          <a:lstStyle/>
          <a:p>
            <a:fld id="{64F9BFA9-DB77-49C7-9E2B-E20B8EADA7AC}" type="datetimeFigureOut">
              <a:rPr kumimoji="1" lang="ja-JP" altLang="en-US" smtClean="0"/>
              <a:t>2024/3/13</a:t>
            </a:fld>
            <a:endParaRPr kumimoji="1" lang="ja-JP" altLang="en-US"/>
          </a:p>
        </p:txBody>
      </p:sp>
      <p:sp>
        <p:nvSpPr>
          <p:cNvPr id="3" name="フッター プレースホルダー 2">
            <a:extLst>
              <a:ext uri="{FF2B5EF4-FFF2-40B4-BE49-F238E27FC236}">
                <a16:creationId xmlns:a16="http://schemas.microsoft.com/office/drawing/2014/main" id="{B7AF8707-5423-4647-B64F-CA08EEF61AA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5B0C857-A424-4828-B97C-BC2B2AED7EB4}"/>
              </a:ext>
            </a:extLst>
          </p:cNvPr>
          <p:cNvSpPr>
            <a:spLocks noGrp="1"/>
          </p:cNvSpPr>
          <p:nvPr>
            <p:ph type="sldNum" sz="quarter" idx="12"/>
          </p:nvPr>
        </p:nvSpPr>
        <p:spPr/>
        <p:txBody>
          <a:bodyPr/>
          <a:lstStyle/>
          <a:p>
            <a:fld id="{4C0EC38B-3E88-4302-A927-69161ACC195A}" type="slidenum">
              <a:rPr kumimoji="1" lang="ja-JP" altLang="en-US" smtClean="0"/>
              <a:t>‹#›</a:t>
            </a:fld>
            <a:endParaRPr kumimoji="1" lang="ja-JP" altLang="en-US"/>
          </a:p>
        </p:txBody>
      </p:sp>
    </p:spTree>
    <p:extLst>
      <p:ext uri="{BB962C8B-B14F-4D97-AF65-F5344CB8AC3E}">
        <p14:creationId xmlns:p14="http://schemas.microsoft.com/office/powerpoint/2010/main" val="3991875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6387B8-49A7-4B9F-8E7A-8479901275A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4BEC378-B2AD-4595-B114-53393A39B4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A580040-5F84-4C1F-BCDF-529D3687F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D0FD46E-0E35-4C34-9FAE-E51116092F92}"/>
              </a:ext>
            </a:extLst>
          </p:cNvPr>
          <p:cNvSpPr>
            <a:spLocks noGrp="1"/>
          </p:cNvSpPr>
          <p:nvPr>
            <p:ph type="dt" sz="half" idx="10"/>
          </p:nvPr>
        </p:nvSpPr>
        <p:spPr/>
        <p:txBody>
          <a:bodyPr/>
          <a:lstStyle/>
          <a:p>
            <a:fld id="{64F9BFA9-DB77-49C7-9E2B-E20B8EADA7AC}" type="datetimeFigureOut">
              <a:rPr kumimoji="1" lang="ja-JP" altLang="en-US" smtClean="0"/>
              <a:t>2024/3/13</a:t>
            </a:fld>
            <a:endParaRPr kumimoji="1" lang="ja-JP" altLang="en-US"/>
          </a:p>
        </p:txBody>
      </p:sp>
      <p:sp>
        <p:nvSpPr>
          <p:cNvPr id="6" name="フッター プレースホルダー 5">
            <a:extLst>
              <a:ext uri="{FF2B5EF4-FFF2-40B4-BE49-F238E27FC236}">
                <a16:creationId xmlns:a16="http://schemas.microsoft.com/office/drawing/2014/main" id="{49747AF8-CD26-4C9A-9A82-5D606A6E236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F88F345-A17A-4801-AC20-A5DAF028FFED}"/>
              </a:ext>
            </a:extLst>
          </p:cNvPr>
          <p:cNvSpPr>
            <a:spLocks noGrp="1"/>
          </p:cNvSpPr>
          <p:nvPr>
            <p:ph type="sldNum" sz="quarter" idx="12"/>
          </p:nvPr>
        </p:nvSpPr>
        <p:spPr/>
        <p:txBody>
          <a:bodyPr/>
          <a:lstStyle/>
          <a:p>
            <a:fld id="{4C0EC38B-3E88-4302-A927-69161ACC195A}" type="slidenum">
              <a:rPr kumimoji="1" lang="ja-JP" altLang="en-US" smtClean="0"/>
              <a:t>‹#›</a:t>
            </a:fld>
            <a:endParaRPr kumimoji="1" lang="ja-JP" altLang="en-US"/>
          </a:p>
        </p:txBody>
      </p:sp>
    </p:spTree>
    <p:extLst>
      <p:ext uri="{BB962C8B-B14F-4D97-AF65-F5344CB8AC3E}">
        <p14:creationId xmlns:p14="http://schemas.microsoft.com/office/powerpoint/2010/main" val="2345312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D2C768-7647-4EF6-ACE2-96E7CEA843E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A62F815-BEE8-4C48-9F3E-8436A087B7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5263ACF-28F7-4721-91DF-B32A1DF21D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82AAB99-BFDA-4801-B016-DCE826F47F2A}"/>
              </a:ext>
            </a:extLst>
          </p:cNvPr>
          <p:cNvSpPr>
            <a:spLocks noGrp="1"/>
          </p:cNvSpPr>
          <p:nvPr>
            <p:ph type="dt" sz="half" idx="10"/>
          </p:nvPr>
        </p:nvSpPr>
        <p:spPr/>
        <p:txBody>
          <a:bodyPr/>
          <a:lstStyle/>
          <a:p>
            <a:fld id="{64F9BFA9-DB77-49C7-9E2B-E20B8EADA7AC}" type="datetimeFigureOut">
              <a:rPr kumimoji="1" lang="ja-JP" altLang="en-US" smtClean="0"/>
              <a:t>2024/3/13</a:t>
            </a:fld>
            <a:endParaRPr kumimoji="1" lang="ja-JP" altLang="en-US"/>
          </a:p>
        </p:txBody>
      </p:sp>
      <p:sp>
        <p:nvSpPr>
          <p:cNvPr id="6" name="フッター プレースホルダー 5">
            <a:extLst>
              <a:ext uri="{FF2B5EF4-FFF2-40B4-BE49-F238E27FC236}">
                <a16:creationId xmlns:a16="http://schemas.microsoft.com/office/drawing/2014/main" id="{C6C4A382-A17B-4C04-BED9-3019A4F2A19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3918870-929D-43E3-BD1F-F318418EF3EA}"/>
              </a:ext>
            </a:extLst>
          </p:cNvPr>
          <p:cNvSpPr>
            <a:spLocks noGrp="1"/>
          </p:cNvSpPr>
          <p:nvPr>
            <p:ph type="sldNum" sz="quarter" idx="12"/>
          </p:nvPr>
        </p:nvSpPr>
        <p:spPr/>
        <p:txBody>
          <a:bodyPr/>
          <a:lstStyle/>
          <a:p>
            <a:fld id="{4C0EC38B-3E88-4302-A927-69161ACC195A}" type="slidenum">
              <a:rPr kumimoji="1" lang="ja-JP" altLang="en-US" smtClean="0"/>
              <a:t>‹#›</a:t>
            </a:fld>
            <a:endParaRPr kumimoji="1" lang="ja-JP" altLang="en-US"/>
          </a:p>
        </p:txBody>
      </p:sp>
    </p:spTree>
    <p:extLst>
      <p:ext uri="{BB962C8B-B14F-4D97-AF65-F5344CB8AC3E}">
        <p14:creationId xmlns:p14="http://schemas.microsoft.com/office/powerpoint/2010/main" val="1951646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F56931A-3BEF-4AAC-B3BC-AB3F287966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5768168-8529-48AE-8550-057816F4A1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2FCA3CD-CCA4-425D-8D87-3C602AB8E1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9BFA9-DB77-49C7-9E2B-E20B8EADA7AC}" type="datetimeFigureOut">
              <a:rPr kumimoji="1" lang="ja-JP" altLang="en-US" smtClean="0"/>
              <a:t>2024/3/13</a:t>
            </a:fld>
            <a:endParaRPr kumimoji="1" lang="ja-JP" altLang="en-US"/>
          </a:p>
        </p:txBody>
      </p:sp>
      <p:sp>
        <p:nvSpPr>
          <p:cNvPr id="5" name="フッター プレースホルダー 4">
            <a:extLst>
              <a:ext uri="{FF2B5EF4-FFF2-40B4-BE49-F238E27FC236}">
                <a16:creationId xmlns:a16="http://schemas.microsoft.com/office/drawing/2014/main" id="{6B494B9D-1CFC-4525-A4D2-6A7F8731A7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905FDB1-92E2-4662-B1A6-C7BADB5765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0EC38B-3E88-4302-A927-69161ACC195A}" type="slidenum">
              <a:rPr kumimoji="1" lang="ja-JP" altLang="en-US" smtClean="0"/>
              <a:t>‹#›</a:t>
            </a:fld>
            <a:endParaRPr kumimoji="1" lang="ja-JP" altLang="en-US"/>
          </a:p>
        </p:txBody>
      </p:sp>
    </p:spTree>
    <p:extLst>
      <p:ext uri="{BB962C8B-B14F-4D97-AF65-F5344CB8AC3E}">
        <p14:creationId xmlns:p14="http://schemas.microsoft.com/office/powerpoint/2010/main" val="1323391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orkerslibrary.com/" TargetMode="External"/><Relationship Id="rId2" Type="http://schemas.openxmlformats.org/officeDocument/2006/relationships/image" Target="../media/image18.gif"/><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a:extLst>
              <a:ext uri="{FF2B5EF4-FFF2-40B4-BE49-F238E27FC236}">
                <a16:creationId xmlns:a16="http://schemas.microsoft.com/office/drawing/2014/main" id="{130487D8-99C6-427A-93F6-9CF70DD39BA6}"/>
              </a:ext>
            </a:extLst>
          </p:cNvPr>
          <p:cNvSpPr txBox="1">
            <a:spLocks noChangeArrowheads="1"/>
          </p:cNvSpPr>
          <p:nvPr/>
        </p:nvSpPr>
        <p:spPr bwMode="auto">
          <a:xfrm>
            <a:off x="2194931" y="1245372"/>
            <a:ext cx="7802137"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5400" b="1" dirty="0">
                <a:solidFill>
                  <a:schemeClr val="tx1">
                    <a:lumMod val="85000"/>
                    <a:lumOff val="15000"/>
                  </a:schemeClr>
                </a:solidFill>
                <a:latin typeface="メイリオ" panose="020B0604030504040204" pitchFamily="50" charset="-128"/>
                <a:ea typeface="メイリオ" panose="020B0604030504040204" pitchFamily="50" charset="-128"/>
              </a:rPr>
              <a:t>○○労働組合　○○支部</a:t>
            </a:r>
          </a:p>
          <a:p>
            <a:pPr algn="ctr" eaLnBrk="1" hangingPunct="1">
              <a:spcBef>
                <a:spcPct val="0"/>
              </a:spcBef>
              <a:buFontTx/>
              <a:buNone/>
            </a:pPr>
            <a:r>
              <a:rPr lang="ja-JP" altLang="en-US" sz="5400" b="1" dirty="0">
                <a:solidFill>
                  <a:schemeClr val="tx1">
                    <a:lumMod val="85000"/>
                    <a:lumOff val="15000"/>
                  </a:schemeClr>
                </a:solidFill>
                <a:latin typeface="メイリオ" panose="020B0604030504040204" pitchFamily="50" charset="-128"/>
                <a:ea typeface="メイリオ" panose="020B0604030504040204" pitchFamily="50" charset="-128"/>
              </a:rPr>
              <a:t>新入組合員研修</a:t>
            </a:r>
          </a:p>
        </p:txBody>
      </p:sp>
      <p:sp>
        <p:nvSpPr>
          <p:cNvPr id="5" name="Text Box 5">
            <a:extLst>
              <a:ext uri="{FF2B5EF4-FFF2-40B4-BE49-F238E27FC236}">
                <a16:creationId xmlns:a16="http://schemas.microsoft.com/office/drawing/2014/main" id="{BA6CD6CD-AE8F-490B-824A-3A9CD5DBD719}"/>
              </a:ext>
            </a:extLst>
          </p:cNvPr>
          <p:cNvSpPr txBox="1">
            <a:spLocks noChangeArrowheads="1"/>
          </p:cNvSpPr>
          <p:nvPr/>
        </p:nvSpPr>
        <p:spPr bwMode="auto">
          <a:xfrm>
            <a:off x="3547866" y="3725146"/>
            <a:ext cx="509626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en-US" altLang="ja-JP" sz="3600" b="1" dirty="0">
                <a:solidFill>
                  <a:schemeClr val="tx1">
                    <a:lumMod val="85000"/>
                    <a:lumOff val="15000"/>
                  </a:schemeClr>
                </a:solidFill>
                <a:latin typeface="メイリオ" panose="020B0604030504040204" pitchFamily="50" charset="-128"/>
                <a:ea typeface="メイリオ" panose="020B0604030504040204" pitchFamily="50" charset="-128"/>
              </a:rPr>
              <a:t>20xx</a:t>
            </a:r>
            <a:r>
              <a:rPr lang="ja-JP" altLang="en-US" sz="3600" b="1" dirty="0">
                <a:solidFill>
                  <a:schemeClr val="tx1">
                    <a:lumMod val="85000"/>
                    <a:lumOff val="15000"/>
                  </a:schemeClr>
                </a:solidFill>
                <a:latin typeface="メイリオ" panose="020B0604030504040204" pitchFamily="50" charset="-128"/>
                <a:ea typeface="メイリオ" panose="020B0604030504040204" pitchFamily="50" charset="-128"/>
              </a:rPr>
              <a:t>年●月●日（●）</a:t>
            </a:r>
            <a:endParaRPr lang="en-US" altLang="ja-JP" sz="3600" b="1" dirty="0">
              <a:solidFill>
                <a:schemeClr val="tx1">
                  <a:lumMod val="85000"/>
                  <a:lumOff val="15000"/>
                </a:schemeClr>
              </a:solidFill>
              <a:latin typeface="メイリオ" panose="020B0604030504040204" pitchFamily="50" charset="-128"/>
              <a:ea typeface="メイリオ" panose="020B0604030504040204" pitchFamily="50" charset="-128"/>
            </a:endParaRPr>
          </a:p>
          <a:p>
            <a:pPr algn="ctr" eaLnBrk="1" hangingPunct="1">
              <a:spcBef>
                <a:spcPct val="0"/>
              </a:spcBef>
              <a:buFontTx/>
              <a:buNone/>
            </a:pPr>
            <a:r>
              <a:rPr lang="ja-JP" altLang="en-US" sz="3600" b="1" dirty="0">
                <a:solidFill>
                  <a:schemeClr val="tx1">
                    <a:lumMod val="85000"/>
                    <a:lumOff val="15000"/>
                  </a:schemeClr>
                </a:solidFill>
                <a:latin typeface="メイリオ" panose="020B0604030504040204" pitchFamily="50" charset="-128"/>
                <a:ea typeface="メイリオ" panose="020B0604030504040204" pitchFamily="50" charset="-128"/>
              </a:rPr>
              <a:t>場所：</a:t>
            </a:r>
            <a:r>
              <a:rPr lang="en-US" altLang="ja-JP" sz="3600" b="1" dirty="0" err="1">
                <a:solidFill>
                  <a:schemeClr val="tx1">
                    <a:lumMod val="85000"/>
                    <a:lumOff val="15000"/>
                  </a:schemeClr>
                </a:solidFill>
                <a:latin typeface="メイリオ" panose="020B0604030504040204" pitchFamily="50" charset="-128"/>
                <a:ea typeface="メイリオ" panose="020B0604030504040204" pitchFamily="50" charset="-128"/>
              </a:rPr>
              <a:t>xxxxxxxx</a:t>
            </a:r>
            <a:endParaRPr lang="ja-JP" altLang="en-US" sz="36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6" name="Text Box 5">
            <a:extLst>
              <a:ext uri="{FF2B5EF4-FFF2-40B4-BE49-F238E27FC236}">
                <a16:creationId xmlns:a16="http://schemas.microsoft.com/office/drawing/2014/main" id="{5BB1A5E8-7C56-4C4B-B046-D73292924EE6}"/>
              </a:ext>
            </a:extLst>
          </p:cNvPr>
          <p:cNvSpPr txBox="1">
            <a:spLocks noChangeArrowheads="1"/>
          </p:cNvSpPr>
          <p:nvPr/>
        </p:nvSpPr>
        <p:spPr bwMode="auto">
          <a:xfrm>
            <a:off x="2194931" y="5611090"/>
            <a:ext cx="780213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rPr>
              <a:t>○○労働組合　○○支部</a:t>
            </a:r>
          </a:p>
        </p:txBody>
      </p:sp>
      <p:sp>
        <p:nvSpPr>
          <p:cNvPr id="7" name="スライド番号プレースホルダー 5">
            <a:extLst>
              <a:ext uri="{FF2B5EF4-FFF2-40B4-BE49-F238E27FC236}">
                <a16:creationId xmlns:a16="http://schemas.microsoft.com/office/drawing/2014/main" id="{26A69653-847E-4F36-A75B-319DBCEA92C6}"/>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1</a:t>
            </a:fld>
            <a:endParaRPr lang="en-US" sz="1800" dirty="0">
              <a:solidFill>
                <a:schemeClr val="tx1"/>
              </a:solidFill>
            </a:endParaRPr>
          </a:p>
        </p:txBody>
      </p:sp>
      <p:sp>
        <p:nvSpPr>
          <p:cNvPr id="8" name="Text Box 13">
            <a:extLst>
              <a:ext uri="{FF2B5EF4-FFF2-40B4-BE49-F238E27FC236}">
                <a16:creationId xmlns:a16="http://schemas.microsoft.com/office/drawing/2014/main" id="{495739EF-E11F-4CA3-8408-92754B588D78}"/>
              </a:ext>
            </a:extLst>
          </p:cNvPr>
          <p:cNvSpPr txBox="1">
            <a:spLocks noChangeArrowheads="1"/>
          </p:cNvSpPr>
          <p:nvPr/>
        </p:nvSpPr>
        <p:spPr bwMode="auto">
          <a:xfrm>
            <a:off x="304800" y="307218"/>
            <a:ext cx="7093527" cy="470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3500"/>
              </a:lnSpc>
              <a:spcBef>
                <a:spcPts val="0"/>
              </a:spcBef>
              <a:buNone/>
            </a:pPr>
            <a:r>
              <a:rPr lang="ja-JP" altLang="en-US" sz="2800" b="1" dirty="0">
                <a:solidFill>
                  <a:srgbClr val="FF0000"/>
                </a:solidFill>
                <a:latin typeface="メイリオ" panose="020B0604030504040204" pitchFamily="50" charset="-128"/>
                <a:ea typeface="メイリオ" panose="020B0604030504040204" pitchFamily="50" charset="-128"/>
              </a:rPr>
              <a:t>自組織の内容に沿って変更してください。</a:t>
            </a:r>
            <a:endParaRPr lang="en-US" altLang="ja-JP" b="1"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25879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a:extLst>
              <a:ext uri="{FF2B5EF4-FFF2-40B4-BE49-F238E27FC236}">
                <a16:creationId xmlns:a16="http://schemas.microsoft.com/office/drawing/2014/main" id="{2FE2847E-0982-4E8D-AA48-0CD73FBAAC9A}"/>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Text Box 5">
            <a:extLst>
              <a:ext uri="{FF2B5EF4-FFF2-40B4-BE49-F238E27FC236}">
                <a16:creationId xmlns:a16="http://schemas.microsoft.com/office/drawing/2014/main" id="{E26AB636-2AD7-4787-92CB-2D913D26BDBF}"/>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７．職場活動</a:t>
            </a:r>
          </a:p>
        </p:txBody>
      </p:sp>
      <p:sp>
        <p:nvSpPr>
          <p:cNvPr id="6" name="タイトル 1">
            <a:extLst>
              <a:ext uri="{FF2B5EF4-FFF2-40B4-BE49-F238E27FC236}">
                <a16:creationId xmlns:a16="http://schemas.microsoft.com/office/drawing/2014/main" id="{39A79ADD-B991-4900-A012-7D0576E4B6C1}"/>
              </a:ext>
            </a:extLst>
          </p:cNvPr>
          <p:cNvSpPr txBox="1">
            <a:spLocks/>
          </p:cNvSpPr>
          <p:nvPr/>
        </p:nvSpPr>
        <p:spPr>
          <a:xfrm>
            <a:off x="1837426" y="1146790"/>
            <a:ext cx="7625751" cy="103909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r>
              <a:rPr lang="ja-JP" altLang="en-US" sz="2800" b="1" dirty="0">
                <a:latin typeface="メイリオ" panose="020B0604030504040204" pitchFamily="50" charset="-128"/>
                <a:ea typeface="メイリオ" panose="020B0604030504040204" pitchFamily="50" charset="-128"/>
              </a:rPr>
              <a:t>■日常活動：組合の重要な活動の一つ</a:t>
            </a:r>
            <a:endParaRPr lang="en-US" altLang="ja-JP" sz="2400" dirty="0">
              <a:latin typeface="メイリオ" panose="020B0604030504040204" pitchFamily="50" charset="-128"/>
              <a:ea typeface="メイリオ" panose="020B0604030504040204" pitchFamily="50" charset="-128"/>
            </a:endParaRPr>
          </a:p>
          <a:p>
            <a:pPr marL="1793875" indent="-6350" algn="l">
              <a:spcBef>
                <a:spcPts val="600"/>
              </a:spcBef>
            </a:pPr>
            <a:r>
              <a:rPr lang="ja-JP" altLang="en-US" sz="2400" dirty="0">
                <a:latin typeface="メイリオ" panose="020B0604030504040204" pitchFamily="50" charset="-128"/>
                <a:ea typeface="メイリオ" panose="020B0604030504040204" pitchFamily="50" charset="-128"/>
              </a:rPr>
              <a:t>～ 職場こそが労働組合の活動基盤 ～</a:t>
            </a:r>
            <a:endParaRPr lang="en-US" altLang="ja-JP" sz="2400" dirty="0">
              <a:latin typeface="メイリオ" panose="020B0604030504040204" pitchFamily="50" charset="-128"/>
              <a:ea typeface="メイリオ" panose="020B0604030504040204" pitchFamily="50" charset="-128"/>
            </a:endParaRPr>
          </a:p>
        </p:txBody>
      </p:sp>
      <p:sp>
        <p:nvSpPr>
          <p:cNvPr id="7" name="タイトル 1">
            <a:extLst>
              <a:ext uri="{FF2B5EF4-FFF2-40B4-BE49-F238E27FC236}">
                <a16:creationId xmlns:a16="http://schemas.microsoft.com/office/drawing/2014/main" id="{CAB0E509-6164-4189-986C-FF7A0AF134EC}"/>
              </a:ext>
            </a:extLst>
          </p:cNvPr>
          <p:cNvSpPr txBox="1">
            <a:spLocks/>
          </p:cNvSpPr>
          <p:nvPr/>
        </p:nvSpPr>
        <p:spPr>
          <a:xfrm>
            <a:off x="1837426" y="3437886"/>
            <a:ext cx="7927385" cy="50988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r>
              <a:rPr lang="ja-JP" altLang="en-US" sz="2800" b="1" dirty="0">
                <a:latin typeface="メイリオ" panose="020B0604030504040204" pitchFamily="50" charset="-128"/>
                <a:ea typeface="メイリオ" panose="020B0604030504040204" pitchFamily="50" charset="-128"/>
              </a:rPr>
              <a:t>■職場討議・対話集会：基本的な活動の一つ</a:t>
            </a:r>
            <a:endParaRPr lang="en-US" altLang="ja-JP" sz="2400" dirty="0">
              <a:latin typeface="メイリオ" panose="020B0604030504040204" pitchFamily="50" charset="-128"/>
              <a:ea typeface="メイリオ" panose="020B0604030504040204" pitchFamily="50" charset="-128"/>
            </a:endParaRPr>
          </a:p>
        </p:txBody>
      </p:sp>
      <p:grpSp>
        <p:nvGrpSpPr>
          <p:cNvPr id="8" name="グループ化 7">
            <a:extLst>
              <a:ext uri="{FF2B5EF4-FFF2-40B4-BE49-F238E27FC236}">
                <a16:creationId xmlns:a16="http://schemas.microsoft.com/office/drawing/2014/main" id="{DDE94F51-3590-4866-A951-A2FACFAD8CF6}"/>
              </a:ext>
            </a:extLst>
          </p:cNvPr>
          <p:cNvGrpSpPr/>
          <p:nvPr/>
        </p:nvGrpSpPr>
        <p:grpSpPr>
          <a:xfrm>
            <a:off x="6505747" y="2134123"/>
            <a:ext cx="2109258" cy="411891"/>
            <a:chOff x="1433416" y="5538471"/>
            <a:chExt cx="2109258" cy="411891"/>
          </a:xfrm>
        </p:grpSpPr>
        <p:sp>
          <p:nvSpPr>
            <p:cNvPr id="9" name="楕円 8">
              <a:extLst>
                <a:ext uri="{FF2B5EF4-FFF2-40B4-BE49-F238E27FC236}">
                  <a16:creationId xmlns:a16="http://schemas.microsoft.com/office/drawing/2014/main" id="{47C8D821-A688-4A36-9E26-EDC1569A28F2}"/>
                </a:ext>
              </a:extLst>
            </p:cNvPr>
            <p:cNvSpPr/>
            <p:nvPr/>
          </p:nvSpPr>
          <p:spPr>
            <a:xfrm>
              <a:off x="1433416" y="5538471"/>
              <a:ext cx="233952" cy="233952"/>
            </a:xfrm>
            <a:prstGeom prst="ellipse">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二等辺三角形 9">
              <a:extLst>
                <a:ext uri="{FF2B5EF4-FFF2-40B4-BE49-F238E27FC236}">
                  <a16:creationId xmlns:a16="http://schemas.microsoft.com/office/drawing/2014/main" id="{45C50F5F-5E0C-4C70-8429-D7E79D5CD36A}"/>
                </a:ext>
              </a:extLst>
            </p:cNvPr>
            <p:cNvSpPr/>
            <p:nvPr/>
          </p:nvSpPr>
          <p:spPr>
            <a:xfrm>
              <a:off x="1433416" y="5713591"/>
              <a:ext cx="245130" cy="2367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楕円 10">
              <a:extLst>
                <a:ext uri="{FF2B5EF4-FFF2-40B4-BE49-F238E27FC236}">
                  <a16:creationId xmlns:a16="http://schemas.microsoft.com/office/drawing/2014/main" id="{AC8933F6-C1F4-49CB-BE44-55445E692662}"/>
                </a:ext>
              </a:extLst>
            </p:cNvPr>
            <p:cNvSpPr/>
            <p:nvPr/>
          </p:nvSpPr>
          <p:spPr>
            <a:xfrm>
              <a:off x="1729422" y="5538471"/>
              <a:ext cx="233952" cy="233952"/>
            </a:xfrm>
            <a:prstGeom prst="ellipse">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二等辺三角形 11">
              <a:extLst>
                <a:ext uri="{FF2B5EF4-FFF2-40B4-BE49-F238E27FC236}">
                  <a16:creationId xmlns:a16="http://schemas.microsoft.com/office/drawing/2014/main" id="{893A5E0D-E897-4C0E-9F90-37C10A833BE9}"/>
                </a:ext>
              </a:extLst>
            </p:cNvPr>
            <p:cNvSpPr/>
            <p:nvPr/>
          </p:nvSpPr>
          <p:spPr>
            <a:xfrm>
              <a:off x="1729422" y="5713591"/>
              <a:ext cx="245130" cy="2367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楕円 12">
              <a:extLst>
                <a:ext uri="{FF2B5EF4-FFF2-40B4-BE49-F238E27FC236}">
                  <a16:creationId xmlns:a16="http://schemas.microsoft.com/office/drawing/2014/main" id="{EAF93CA8-A821-4CFD-9F0C-50468F7FB1C4}"/>
                </a:ext>
              </a:extLst>
            </p:cNvPr>
            <p:cNvSpPr/>
            <p:nvPr/>
          </p:nvSpPr>
          <p:spPr>
            <a:xfrm>
              <a:off x="2039052" y="5538471"/>
              <a:ext cx="233952" cy="233952"/>
            </a:xfrm>
            <a:prstGeom prst="ellipse">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二等辺三角形 13">
              <a:extLst>
                <a:ext uri="{FF2B5EF4-FFF2-40B4-BE49-F238E27FC236}">
                  <a16:creationId xmlns:a16="http://schemas.microsoft.com/office/drawing/2014/main" id="{F46E0CA8-278D-4F62-BC22-2FEAB9775DA7}"/>
                </a:ext>
              </a:extLst>
            </p:cNvPr>
            <p:cNvSpPr/>
            <p:nvPr/>
          </p:nvSpPr>
          <p:spPr>
            <a:xfrm>
              <a:off x="2039052" y="5713591"/>
              <a:ext cx="245130" cy="2367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楕円 14">
              <a:extLst>
                <a:ext uri="{FF2B5EF4-FFF2-40B4-BE49-F238E27FC236}">
                  <a16:creationId xmlns:a16="http://schemas.microsoft.com/office/drawing/2014/main" id="{9BC075EA-0BC0-4495-8BFF-9D6944479787}"/>
                </a:ext>
              </a:extLst>
            </p:cNvPr>
            <p:cNvSpPr/>
            <p:nvPr/>
          </p:nvSpPr>
          <p:spPr>
            <a:xfrm>
              <a:off x="2358514" y="5538471"/>
              <a:ext cx="233952" cy="233952"/>
            </a:xfrm>
            <a:prstGeom prst="ellipse">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二等辺三角形 15">
              <a:extLst>
                <a:ext uri="{FF2B5EF4-FFF2-40B4-BE49-F238E27FC236}">
                  <a16:creationId xmlns:a16="http://schemas.microsoft.com/office/drawing/2014/main" id="{6B0153B0-E219-4366-A26D-8D76ADABAA25}"/>
                </a:ext>
              </a:extLst>
            </p:cNvPr>
            <p:cNvSpPr/>
            <p:nvPr/>
          </p:nvSpPr>
          <p:spPr>
            <a:xfrm>
              <a:off x="2358514" y="5713591"/>
              <a:ext cx="245130" cy="2367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楕円 16">
              <a:extLst>
                <a:ext uri="{FF2B5EF4-FFF2-40B4-BE49-F238E27FC236}">
                  <a16:creationId xmlns:a16="http://schemas.microsoft.com/office/drawing/2014/main" id="{6877DD35-E9C8-44FD-A29C-FFD0A419E425}"/>
                </a:ext>
              </a:extLst>
            </p:cNvPr>
            <p:cNvSpPr/>
            <p:nvPr/>
          </p:nvSpPr>
          <p:spPr>
            <a:xfrm>
              <a:off x="2676763" y="5538471"/>
              <a:ext cx="233952" cy="233952"/>
            </a:xfrm>
            <a:prstGeom prst="ellipse">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二等辺三角形 17">
              <a:extLst>
                <a:ext uri="{FF2B5EF4-FFF2-40B4-BE49-F238E27FC236}">
                  <a16:creationId xmlns:a16="http://schemas.microsoft.com/office/drawing/2014/main" id="{93D44791-CA46-4548-A556-0A489C923FE5}"/>
                </a:ext>
              </a:extLst>
            </p:cNvPr>
            <p:cNvSpPr/>
            <p:nvPr/>
          </p:nvSpPr>
          <p:spPr>
            <a:xfrm>
              <a:off x="2676763" y="5713591"/>
              <a:ext cx="245130" cy="2367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楕円 18">
              <a:extLst>
                <a:ext uri="{FF2B5EF4-FFF2-40B4-BE49-F238E27FC236}">
                  <a16:creationId xmlns:a16="http://schemas.microsoft.com/office/drawing/2014/main" id="{5230C19D-E256-482B-9DE3-001742C6D975}"/>
                </a:ext>
              </a:extLst>
            </p:cNvPr>
            <p:cNvSpPr/>
            <p:nvPr/>
          </p:nvSpPr>
          <p:spPr>
            <a:xfrm>
              <a:off x="2980466" y="5538471"/>
              <a:ext cx="233952" cy="233952"/>
            </a:xfrm>
            <a:prstGeom prst="ellipse">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二等辺三角形 19">
              <a:extLst>
                <a:ext uri="{FF2B5EF4-FFF2-40B4-BE49-F238E27FC236}">
                  <a16:creationId xmlns:a16="http://schemas.microsoft.com/office/drawing/2014/main" id="{4332948D-339E-4030-93E3-600A05D8478D}"/>
                </a:ext>
              </a:extLst>
            </p:cNvPr>
            <p:cNvSpPr/>
            <p:nvPr/>
          </p:nvSpPr>
          <p:spPr>
            <a:xfrm>
              <a:off x="2980466" y="5713591"/>
              <a:ext cx="245130" cy="2367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楕円 20">
              <a:extLst>
                <a:ext uri="{FF2B5EF4-FFF2-40B4-BE49-F238E27FC236}">
                  <a16:creationId xmlns:a16="http://schemas.microsoft.com/office/drawing/2014/main" id="{04F20E82-F944-4639-AFDE-07197E73BE2B}"/>
                </a:ext>
              </a:extLst>
            </p:cNvPr>
            <p:cNvSpPr/>
            <p:nvPr/>
          </p:nvSpPr>
          <p:spPr>
            <a:xfrm>
              <a:off x="3297544" y="5538471"/>
              <a:ext cx="233952" cy="233952"/>
            </a:xfrm>
            <a:prstGeom prst="ellipse">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二等辺三角形 21">
              <a:extLst>
                <a:ext uri="{FF2B5EF4-FFF2-40B4-BE49-F238E27FC236}">
                  <a16:creationId xmlns:a16="http://schemas.microsoft.com/office/drawing/2014/main" id="{4C525405-5D52-4012-9D1F-DDD323EA7734}"/>
                </a:ext>
              </a:extLst>
            </p:cNvPr>
            <p:cNvSpPr/>
            <p:nvPr/>
          </p:nvSpPr>
          <p:spPr>
            <a:xfrm>
              <a:off x="3297544" y="5713591"/>
              <a:ext cx="245130" cy="2367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sp>
        <p:nvSpPr>
          <p:cNvPr id="23" name="タイトル 1">
            <a:extLst>
              <a:ext uri="{FF2B5EF4-FFF2-40B4-BE49-F238E27FC236}">
                <a16:creationId xmlns:a16="http://schemas.microsoft.com/office/drawing/2014/main" id="{01631A63-458B-4CAC-9782-27E0DA69FE5C}"/>
              </a:ext>
            </a:extLst>
          </p:cNvPr>
          <p:cNvSpPr txBox="1">
            <a:spLocks/>
          </p:cNvSpPr>
          <p:nvPr/>
        </p:nvSpPr>
        <p:spPr>
          <a:xfrm>
            <a:off x="1635654" y="2126246"/>
            <a:ext cx="1678341" cy="484908"/>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rgbClr val="FF0000"/>
                </a:solidFill>
                <a:latin typeface="メイリオ" panose="020B0604030504040204" pitchFamily="50" charset="-128"/>
                <a:ea typeface="メイリオ" panose="020B0604030504040204" pitchFamily="50" charset="-128"/>
              </a:rPr>
              <a:t>労働組合</a:t>
            </a:r>
          </a:p>
        </p:txBody>
      </p:sp>
      <p:sp>
        <p:nvSpPr>
          <p:cNvPr id="24" name="矢印: 右 23">
            <a:extLst>
              <a:ext uri="{FF2B5EF4-FFF2-40B4-BE49-F238E27FC236}">
                <a16:creationId xmlns:a16="http://schemas.microsoft.com/office/drawing/2014/main" id="{6ABB15A3-3D95-41BB-91F2-2088BE6D0FA3}"/>
              </a:ext>
            </a:extLst>
          </p:cNvPr>
          <p:cNvSpPr/>
          <p:nvPr/>
        </p:nvSpPr>
        <p:spPr>
          <a:xfrm flipH="1">
            <a:off x="3430970" y="2084271"/>
            <a:ext cx="2883587" cy="484908"/>
          </a:xfrm>
          <a:prstGeom prst="rightArrow">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タイトル 1">
            <a:extLst>
              <a:ext uri="{FF2B5EF4-FFF2-40B4-BE49-F238E27FC236}">
                <a16:creationId xmlns:a16="http://schemas.microsoft.com/office/drawing/2014/main" id="{4D50A6D3-0F7C-4C6C-80B5-E74D77091C7A}"/>
              </a:ext>
            </a:extLst>
          </p:cNvPr>
          <p:cNvSpPr txBox="1">
            <a:spLocks/>
          </p:cNvSpPr>
          <p:nvPr/>
        </p:nvSpPr>
        <p:spPr>
          <a:xfrm>
            <a:off x="8486851" y="1906734"/>
            <a:ext cx="1962571" cy="94469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rgbClr val="FF0000"/>
                </a:solidFill>
                <a:latin typeface="メイリオ" panose="020B0604030504040204" pitchFamily="50" charset="-128"/>
                <a:ea typeface="メイリオ" panose="020B0604030504040204" pitchFamily="50" charset="-128"/>
              </a:rPr>
              <a:t>職場</a:t>
            </a:r>
            <a:endParaRPr lang="en-US" altLang="ja-JP" sz="2800" b="1" dirty="0">
              <a:solidFill>
                <a:srgbClr val="FF0000"/>
              </a:solidFill>
              <a:latin typeface="メイリオ" panose="020B0604030504040204" pitchFamily="50" charset="-128"/>
              <a:ea typeface="メイリオ" panose="020B0604030504040204" pitchFamily="50" charset="-128"/>
            </a:endParaRPr>
          </a:p>
          <a:p>
            <a:r>
              <a:rPr lang="ja-JP" altLang="en-US" sz="2800" b="1" dirty="0">
                <a:solidFill>
                  <a:srgbClr val="FF0000"/>
                </a:solidFill>
                <a:latin typeface="メイリオ" panose="020B0604030504040204" pitchFamily="50" charset="-128"/>
                <a:ea typeface="メイリオ" panose="020B0604030504040204" pitchFamily="50" charset="-128"/>
              </a:rPr>
              <a:t>（組合員）</a:t>
            </a:r>
          </a:p>
        </p:txBody>
      </p:sp>
      <p:sp>
        <p:nvSpPr>
          <p:cNvPr id="26" name="タイトル 1">
            <a:extLst>
              <a:ext uri="{FF2B5EF4-FFF2-40B4-BE49-F238E27FC236}">
                <a16:creationId xmlns:a16="http://schemas.microsoft.com/office/drawing/2014/main" id="{B15DFD5B-DEA2-4B71-B7A7-FB7FE7FD2DB7}"/>
              </a:ext>
            </a:extLst>
          </p:cNvPr>
          <p:cNvSpPr txBox="1">
            <a:spLocks/>
          </p:cNvSpPr>
          <p:nvPr/>
        </p:nvSpPr>
        <p:spPr>
          <a:xfrm>
            <a:off x="2612931" y="2727585"/>
            <a:ext cx="5451894" cy="36910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600"/>
              </a:spcBef>
            </a:pPr>
            <a:r>
              <a:rPr lang="ja-JP" altLang="en-US" sz="2000" dirty="0">
                <a:latin typeface="メイリオ" panose="020B0604030504040204" pitchFamily="50" charset="-128"/>
                <a:ea typeface="メイリオ" panose="020B0604030504040204" pitchFamily="50" charset="-128"/>
              </a:rPr>
              <a:t>日々の組合員の悩みや意見要望を吸い上げ</a:t>
            </a:r>
            <a:endParaRPr lang="en-US" altLang="ja-JP" sz="2000" dirty="0">
              <a:latin typeface="メイリオ" panose="020B0604030504040204" pitchFamily="50" charset="-128"/>
              <a:ea typeface="メイリオ" panose="020B0604030504040204" pitchFamily="50" charset="-128"/>
            </a:endParaRPr>
          </a:p>
        </p:txBody>
      </p:sp>
      <p:sp>
        <p:nvSpPr>
          <p:cNvPr id="27" name="タイトル 1">
            <a:extLst>
              <a:ext uri="{FF2B5EF4-FFF2-40B4-BE49-F238E27FC236}">
                <a16:creationId xmlns:a16="http://schemas.microsoft.com/office/drawing/2014/main" id="{6F2BC3B0-2515-4D11-86F9-D6E8D206AA1C}"/>
              </a:ext>
            </a:extLst>
          </p:cNvPr>
          <p:cNvSpPr txBox="1">
            <a:spLocks/>
          </p:cNvSpPr>
          <p:nvPr/>
        </p:nvSpPr>
        <p:spPr>
          <a:xfrm>
            <a:off x="2303258" y="4359284"/>
            <a:ext cx="4840850" cy="1882103"/>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Aft>
                <a:spcPts val="600"/>
              </a:spcAft>
            </a:pPr>
            <a:r>
              <a:rPr lang="ja-JP" altLang="en-US" sz="2400" b="1" dirty="0">
                <a:latin typeface="メイリオ" panose="020B0604030504040204" pitchFamily="50" charset="-128"/>
                <a:ea typeface="メイリオ" panose="020B0604030504040204" pitchFamily="50" charset="-128"/>
              </a:rPr>
              <a:t>１．（ブロック別）職場討議</a:t>
            </a:r>
            <a:endParaRPr lang="en-US" altLang="ja-JP" sz="2400" b="1" dirty="0">
              <a:latin typeface="メイリオ" panose="020B0604030504040204" pitchFamily="50" charset="-128"/>
              <a:ea typeface="メイリオ" panose="020B0604030504040204" pitchFamily="50" charset="-128"/>
            </a:endParaRPr>
          </a:p>
          <a:p>
            <a:pPr marL="6350" indent="-6350" algn="l">
              <a:spcAft>
                <a:spcPts val="600"/>
              </a:spcAft>
            </a:pPr>
            <a:endParaRPr lang="en-US" altLang="ja-JP" sz="1800" dirty="0">
              <a:latin typeface="メイリオ" panose="020B0604030504040204" pitchFamily="50" charset="-128"/>
              <a:ea typeface="メイリオ" panose="020B0604030504040204" pitchFamily="50" charset="-128"/>
            </a:endParaRPr>
          </a:p>
          <a:p>
            <a:pPr marL="6350" indent="-6350" algn="l">
              <a:spcAft>
                <a:spcPts val="600"/>
              </a:spcAft>
            </a:pPr>
            <a:r>
              <a:rPr lang="ja-JP" altLang="en-US" sz="2400" b="1" dirty="0">
                <a:latin typeface="メイリオ" panose="020B0604030504040204" pitchFamily="50" charset="-128"/>
                <a:ea typeface="メイリオ" panose="020B0604030504040204" pitchFamily="50" charset="-128"/>
              </a:rPr>
              <a:t>２．階層別職場討議</a:t>
            </a:r>
            <a:endParaRPr lang="en-US" altLang="ja-JP" sz="2400" b="1" dirty="0">
              <a:latin typeface="メイリオ" panose="020B0604030504040204" pitchFamily="50" charset="-128"/>
              <a:ea typeface="メイリオ" panose="020B0604030504040204" pitchFamily="50" charset="-128"/>
            </a:endParaRPr>
          </a:p>
          <a:p>
            <a:pPr marL="6350" indent="-6350" algn="l">
              <a:spcAft>
                <a:spcPts val="600"/>
              </a:spcAft>
            </a:pPr>
            <a:endParaRPr lang="en-US" altLang="ja-JP" sz="1800" dirty="0">
              <a:latin typeface="メイリオ" panose="020B0604030504040204" pitchFamily="50" charset="-128"/>
              <a:ea typeface="メイリオ" panose="020B0604030504040204" pitchFamily="50" charset="-128"/>
            </a:endParaRPr>
          </a:p>
          <a:p>
            <a:pPr marL="6350" indent="-6350" algn="l">
              <a:spcAft>
                <a:spcPts val="600"/>
              </a:spcAft>
            </a:pPr>
            <a:r>
              <a:rPr lang="ja-JP" altLang="en-US" sz="2400" b="1" dirty="0">
                <a:latin typeface="メイリオ" panose="020B0604030504040204" pitchFamily="50" charset="-128"/>
                <a:ea typeface="メイリオ" panose="020B0604030504040204" pitchFamily="50" charset="-128"/>
              </a:rPr>
              <a:t>３．緊急集会</a:t>
            </a:r>
            <a:endParaRPr lang="en-US" altLang="ja-JP" sz="2000" dirty="0">
              <a:latin typeface="メイリオ" panose="020B0604030504040204" pitchFamily="50" charset="-128"/>
              <a:ea typeface="メイリオ" panose="020B0604030504040204" pitchFamily="50" charset="-128"/>
            </a:endParaRPr>
          </a:p>
        </p:txBody>
      </p:sp>
      <p:cxnSp>
        <p:nvCxnSpPr>
          <p:cNvPr id="28" name="直線コネクタ 27">
            <a:extLst>
              <a:ext uri="{FF2B5EF4-FFF2-40B4-BE49-F238E27FC236}">
                <a16:creationId xmlns:a16="http://schemas.microsoft.com/office/drawing/2014/main" id="{4CDA1250-F743-470A-90E3-0F39D6C4EE59}"/>
              </a:ext>
            </a:extLst>
          </p:cNvPr>
          <p:cNvCxnSpPr/>
          <p:nvPr/>
        </p:nvCxnSpPr>
        <p:spPr>
          <a:xfrm>
            <a:off x="1635654" y="3211557"/>
            <a:ext cx="863840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タイトル 1">
            <a:extLst>
              <a:ext uri="{FF2B5EF4-FFF2-40B4-BE49-F238E27FC236}">
                <a16:creationId xmlns:a16="http://schemas.microsoft.com/office/drawing/2014/main" id="{D6AD4696-C065-4A9C-8BCA-C19051A24500}"/>
              </a:ext>
            </a:extLst>
          </p:cNvPr>
          <p:cNvSpPr txBox="1">
            <a:spLocks/>
          </p:cNvSpPr>
          <p:nvPr/>
        </p:nvSpPr>
        <p:spPr>
          <a:xfrm>
            <a:off x="2105136" y="3918409"/>
            <a:ext cx="8351645" cy="44858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600"/>
              </a:spcBef>
            </a:pPr>
            <a:r>
              <a:rPr lang="ja-JP" altLang="en-US" sz="2400" dirty="0">
                <a:latin typeface="メイリオ" panose="020B0604030504040204" pitchFamily="50" charset="-128"/>
                <a:ea typeface="メイリオ" panose="020B0604030504040204" pitchFamily="50" charset="-128"/>
              </a:rPr>
              <a:t>執行部の方針等を組合員に伝え、組合員の生きた声を聞く</a:t>
            </a:r>
            <a:endParaRPr lang="en-US" altLang="ja-JP" sz="2400" dirty="0">
              <a:latin typeface="メイリオ" panose="020B0604030504040204" pitchFamily="50" charset="-128"/>
              <a:ea typeface="メイリオ" panose="020B0604030504040204" pitchFamily="50" charset="-128"/>
            </a:endParaRPr>
          </a:p>
        </p:txBody>
      </p:sp>
      <p:sp>
        <p:nvSpPr>
          <p:cNvPr id="30" name="タイトル 1">
            <a:extLst>
              <a:ext uri="{FF2B5EF4-FFF2-40B4-BE49-F238E27FC236}">
                <a16:creationId xmlns:a16="http://schemas.microsoft.com/office/drawing/2014/main" id="{DD1B9653-4B2A-4A90-A4FC-593F345746F3}"/>
              </a:ext>
            </a:extLst>
          </p:cNvPr>
          <p:cNvSpPr txBox="1">
            <a:spLocks/>
          </p:cNvSpPr>
          <p:nvPr/>
        </p:nvSpPr>
        <p:spPr>
          <a:xfrm>
            <a:off x="3131391" y="4713621"/>
            <a:ext cx="7004649" cy="44858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600"/>
              </a:spcBef>
            </a:pPr>
            <a:r>
              <a:rPr lang="ja-JP" altLang="en-US" sz="2000" dirty="0">
                <a:latin typeface="メイリオ" panose="020B0604030504040204" pitchFamily="50" charset="-128"/>
                <a:ea typeface="メイリオ" panose="020B0604030504040204" pitchFamily="50" charset="-128"/>
              </a:rPr>
              <a:t>人数が少ないので、発言しやすい雰囲気になる。</a:t>
            </a:r>
            <a:endParaRPr lang="en-US" altLang="ja-JP" sz="2000" dirty="0">
              <a:latin typeface="メイリオ" panose="020B0604030504040204" pitchFamily="50" charset="-128"/>
              <a:ea typeface="メイリオ" panose="020B0604030504040204" pitchFamily="50" charset="-128"/>
            </a:endParaRPr>
          </a:p>
        </p:txBody>
      </p:sp>
      <p:sp>
        <p:nvSpPr>
          <p:cNvPr id="31" name="タイトル 1">
            <a:extLst>
              <a:ext uri="{FF2B5EF4-FFF2-40B4-BE49-F238E27FC236}">
                <a16:creationId xmlns:a16="http://schemas.microsoft.com/office/drawing/2014/main" id="{C3064B89-8463-43B7-B1C1-C5F78E84A87D}"/>
              </a:ext>
            </a:extLst>
          </p:cNvPr>
          <p:cNvSpPr txBox="1">
            <a:spLocks/>
          </p:cNvSpPr>
          <p:nvPr/>
        </p:nvSpPr>
        <p:spPr>
          <a:xfrm>
            <a:off x="3131391" y="5458753"/>
            <a:ext cx="7004649" cy="44858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600"/>
              </a:spcBef>
            </a:pPr>
            <a:r>
              <a:rPr lang="ja-JP" altLang="en-US" sz="2000" dirty="0">
                <a:latin typeface="メイリオ" panose="020B0604030504040204" pitchFamily="50" charset="-128"/>
                <a:ea typeface="メイリオ" panose="020B0604030504040204" pitchFamily="50" charset="-128"/>
              </a:rPr>
              <a:t>年齢別・性別・職種別などで限定し、議論しやすくする。</a:t>
            </a:r>
            <a:endParaRPr lang="en-US" altLang="ja-JP" sz="2000" dirty="0">
              <a:latin typeface="メイリオ" panose="020B0604030504040204" pitchFamily="50" charset="-128"/>
              <a:ea typeface="メイリオ" panose="020B0604030504040204" pitchFamily="50" charset="-128"/>
            </a:endParaRPr>
          </a:p>
        </p:txBody>
      </p:sp>
      <p:sp>
        <p:nvSpPr>
          <p:cNvPr id="32" name="タイトル 1">
            <a:extLst>
              <a:ext uri="{FF2B5EF4-FFF2-40B4-BE49-F238E27FC236}">
                <a16:creationId xmlns:a16="http://schemas.microsoft.com/office/drawing/2014/main" id="{A52D2CEA-6F72-40A8-9A26-E38549CE30BE}"/>
              </a:ext>
            </a:extLst>
          </p:cNvPr>
          <p:cNvSpPr txBox="1">
            <a:spLocks/>
          </p:cNvSpPr>
          <p:nvPr/>
        </p:nvSpPr>
        <p:spPr>
          <a:xfrm>
            <a:off x="3131391" y="6203885"/>
            <a:ext cx="7004649" cy="44858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600"/>
              </a:spcBef>
            </a:pPr>
            <a:r>
              <a:rPr lang="ja-JP" altLang="en-US" sz="2000" dirty="0">
                <a:latin typeface="メイリオ" panose="020B0604030504040204" pitchFamily="50" charset="-128"/>
                <a:ea typeface="メイリオ" panose="020B0604030504040204" pitchFamily="50" charset="-128"/>
              </a:rPr>
              <a:t>機関紙等だけでなく生の声で伝え、職場の団結を促す。</a:t>
            </a:r>
            <a:endParaRPr lang="en-US" altLang="ja-JP" sz="2000" dirty="0">
              <a:latin typeface="メイリオ" panose="020B0604030504040204" pitchFamily="50" charset="-128"/>
              <a:ea typeface="メイリオ" panose="020B0604030504040204" pitchFamily="50" charset="-128"/>
            </a:endParaRPr>
          </a:p>
        </p:txBody>
      </p:sp>
      <p:sp>
        <p:nvSpPr>
          <p:cNvPr id="34" name="スライド番号プレースホルダー 5">
            <a:extLst>
              <a:ext uri="{FF2B5EF4-FFF2-40B4-BE49-F238E27FC236}">
                <a16:creationId xmlns:a16="http://schemas.microsoft.com/office/drawing/2014/main" id="{79D3D5BB-532A-410F-805A-B3B9946908C1}"/>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10</a:t>
            </a:fld>
            <a:endParaRPr lang="en-US" sz="1800" dirty="0">
              <a:solidFill>
                <a:schemeClr val="tx1"/>
              </a:solidFill>
            </a:endParaRPr>
          </a:p>
        </p:txBody>
      </p:sp>
    </p:spTree>
    <p:extLst>
      <p:ext uri="{BB962C8B-B14F-4D97-AF65-F5344CB8AC3E}">
        <p14:creationId xmlns:p14="http://schemas.microsoft.com/office/powerpoint/2010/main" val="1448887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a:extLst>
              <a:ext uri="{FF2B5EF4-FFF2-40B4-BE49-F238E27FC236}">
                <a16:creationId xmlns:a16="http://schemas.microsoft.com/office/drawing/2014/main" id="{69503D4B-4D69-49CB-BAD1-9283C60B398B}"/>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Text Box 5">
            <a:extLst>
              <a:ext uri="{FF2B5EF4-FFF2-40B4-BE49-F238E27FC236}">
                <a16:creationId xmlns:a16="http://schemas.microsoft.com/office/drawing/2014/main" id="{A4C192A1-E6E3-4E7E-8946-C05B3DB4DDA1}"/>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８．組織活動</a:t>
            </a:r>
          </a:p>
        </p:txBody>
      </p:sp>
      <p:sp>
        <p:nvSpPr>
          <p:cNvPr id="10" name="四角形: 角を丸くする 9">
            <a:extLst>
              <a:ext uri="{FF2B5EF4-FFF2-40B4-BE49-F238E27FC236}">
                <a16:creationId xmlns:a16="http://schemas.microsoft.com/office/drawing/2014/main" id="{383861A1-4C5F-4DA7-B776-7139AF1F2BEC}"/>
              </a:ext>
            </a:extLst>
          </p:cNvPr>
          <p:cNvSpPr/>
          <p:nvPr/>
        </p:nvSpPr>
        <p:spPr>
          <a:xfrm>
            <a:off x="6354678" y="4449690"/>
            <a:ext cx="4217773" cy="2001620"/>
          </a:xfrm>
          <a:prstGeom prst="roundRect">
            <a:avLst>
              <a:gd name="adj" fmla="val 4323"/>
            </a:avLst>
          </a:prstGeom>
          <a:solidFill>
            <a:schemeClr val="bg1"/>
          </a:solidFill>
          <a:ln w="38100">
            <a:solidFill>
              <a:srgbClr val="0000C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四角形: 角を丸くする 10">
            <a:extLst>
              <a:ext uri="{FF2B5EF4-FFF2-40B4-BE49-F238E27FC236}">
                <a16:creationId xmlns:a16="http://schemas.microsoft.com/office/drawing/2014/main" id="{0A800DFC-8B98-408E-A423-C3DED47A1898}"/>
              </a:ext>
            </a:extLst>
          </p:cNvPr>
          <p:cNvSpPr/>
          <p:nvPr/>
        </p:nvSpPr>
        <p:spPr>
          <a:xfrm>
            <a:off x="6354678" y="2490432"/>
            <a:ext cx="4217773" cy="1770438"/>
          </a:xfrm>
          <a:prstGeom prst="roundRect">
            <a:avLst>
              <a:gd name="adj" fmla="val 4323"/>
            </a:avLst>
          </a:prstGeom>
          <a:solidFill>
            <a:schemeClr val="bg1"/>
          </a:solidFill>
          <a:ln w="38100">
            <a:solidFill>
              <a:srgbClr val="0000C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四角形: 角を丸くする 11">
            <a:extLst>
              <a:ext uri="{FF2B5EF4-FFF2-40B4-BE49-F238E27FC236}">
                <a16:creationId xmlns:a16="http://schemas.microsoft.com/office/drawing/2014/main" id="{AE8D09B0-27D0-44D2-8525-59FC9A31A114}"/>
              </a:ext>
            </a:extLst>
          </p:cNvPr>
          <p:cNvSpPr/>
          <p:nvPr/>
        </p:nvSpPr>
        <p:spPr>
          <a:xfrm>
            <a:off x="1836101" y="2490432"/>
            <a:ext cx="4356882" cy="3960878"/>
          </a:xfrm>
          <a:prstGeom prst="roundRect">
            <a:avLst>
              <a:gd name="adj" fmla="val 2124"/>
            </a:avLst>
          </a:prstGeom>
          <a:solidFill>
            <a:schemeClr val="bg1"/>
          </a:solidFill>
          <a:ln w="38100">
            <a:solidFill>
              <a:srgbClr val="0000C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四角形: 角を丸くする 12">
            <a:extLst>
              <a:ext uri="{FF2B5EF4-FFF2-40B4-BE49-F238E27FC236}">
                <a16:creationId xmlns:a16="http://schemas.microsoft.com/office/drawing/2014/main" id="{0DE59432-5531-499F-90D8-A390C276F34A}"/>
              </a:ext>
            </a:extLst>
          </p:cNvPr>
          <p:cNvSpPr/>
          <p:nvPr/>
        </p:nvSpPr>
        <p:spPr>
          <a:xfrm>
            <a:off x="1836100" y="1102831"/>
            <a:ext cx="8736351" cy="1217697"/>
          </a:xfrm>
          <a:prstGeom prst="roundRect">
            <a:avLst>
              <a:gd name="adj" fmla="val 4323"/>
            </a:avLst>
          </a:prstGeom>
          <a:solidFill>
            <a:schemeClr val="bg1"/>
          </a:solidFill>
          <a:ln w="38100">
            <a:solidFill>
              <a:srgbClr val="0000C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四角形: 角を丸くする 13">
            <a:extLst>
              <a:ext uri="{FF2B5EF4-FFF2-40B4-BE49-F238E27FC236}">
                <a16:creationId xmlns:a16="http://schemas.microsoft.com/office/drawing/2014/main" id="{5CC7EC96-BEF6-403B-BFF5-A813100A0157}"/>
              </a:ext>
            </a:extLst>
          </p:cNvPr>
          <p:cNvSpPr/>
          <p:nvPr/>
        </p:nvSpPr>
        <p:spPr>
          <a:xfrm>
            <a:off x="1726165" y="1037630"/>
            <a:ext cx="1762953" cy="619095"/>
          </a:xfrm>
          <a:prstGeom prst="roundRect">
            <a:avLst>
              <a:gd name="adj" fmla="val 14915"/>
            </a:avLst>
          </a:prstGeom>
          <a:solidFill>
            <a:srgbClr val="800000"/>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5" name="タイトル 1">
            <a:extLst>
              <a:ext uri="{FF2B5EF4-FFF2-40B4-BE49-F238E27FC236}">
                <a16:creationId xmlns:a16="http://schemas.microsoft.com/office/drawing/2014/main" id="{965F1B90-2A16-4AFB-AA6B-640BCCD3822F}"/>
              </a:ext>
            </a:extLst>
          </p:cNvPr>
          <p:cNvSpPr txBox="1">
            <a:spLocks/>
          </p:cNvSpPr>
          <p:nvPr/>
        </p:nvSpPr>
        <p:spPr>
          <a:xfrm>
            <a:off x="1657153" y="1154027"/>
            <a:ext cx="1935482" cy="619095"/>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a:solidFill>
                  <a:schemeClr val="bg1"/>
                </a:solidFill>
                <a:latin typeface="メイリオ" panose="020B0604030504040204" pitchFamily="50" charset="-128"/>
                <a:ea typeface="メイリオ" panose="020B0604030504040204" pitchFamily="50" charset="-128"/>
              </a:rPr>
              <a:t>組織強化</a:t>
            </a:r>
          </a:p>
        </p:txBody>
      </p:sp>
      <p:sp>
        <p:nvSpPr>
          <p:cNvPr id="16" name="四角形: 角を丸くする 15">
            <a:extLst>
              <a:ext uri="{FF2B5EF4-FFF2-40B4-BE49-F238E27FC236}">
                <a16:creationId xmlns:a16="http://schemas.microsoft.com/office/drawing/2014/main" id="{F7C35B78-06EE-4020-9917-E3A22457DB82}"/>
              </a:ext>
            </a:extLst>
          </p:cNvPr>
          <p:cNvSpPr/>
          <p:nvPr/>
        </p:nvSpPr>
        <p:spPr>
          <a:xfrm>
            <a:off x="1743418" y="2379785"/>
            <a:ext cx="1762953" cy="619095"/>
          </a:xfrm>
          <a:prstGeom prst="roundRect">
            <a:avLst>
              <a:gd name="adj" fmla="val 14915"/>
            </a:avLst>
          </a:prstGeom>
          <a:solidFill>
            <a:srgbClr val="800000"/>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7" name="タイトル 1">
            <a:extLst>
              <a:ext uri="{FF2B5EF4-FFF2-40B4-BE49-F238E27FC236}">
                <a16:creationId xmlns:a16="http://schemas.microsoft.com/office/drawing/2014/main" id="{A62D4C2F-61BC-491D-B6FA-5FB56DF5B629}"/>
              </a:ext>
            </a:extLst>
          </p:cNvPr>
          <p:cNvSpPr txBox="1">
            <a:spLocks/>
          </p:cNvSpPr>
          <p:nvPr/>
        </p:nvSpPr>
        <p:spPr>
          <a:xfrm>
            <a:off x="1674406" y="2496182"/>
            <a:ext cx="1935482" cy="619095"/>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a:solidFill>
                  <a:schemeClr val="bg1"/>
                </a:solidFill>
                <a:latin typeface="メイリオ" panose="020B0604030504040204" pitchFamily="50" charset="-128"/>
                <a:ea typeface="メイリオ" panose="020B0604030504040204" pitchFamily="50" charset="-128"/>
              </a:rPr>
              <a:t>教育活動</a:t>
            </a:r>
          </a:p>
        </p:txBody>
      </p:sp>
      <p:sp>
        <p:nvSpPr>
          <p:cNvPr id="18" name="四角形: 角を丸くする 17">
            <a:extLst>
              <a:ext uri="{FF2B5EF4-FFF2-40B4-BE49-F238E27FC236}">
                <a16:creationId xmlns:a16="http://schemas.microsoft.com/office/drawing/2014/main" id="{22061BBD-B79C-4D9D-B3F1-AAA47FFBA33E}"/>
              </a:ext>
            </a:extLst>
          </p:cNvPr>
          <p:cNvSpPr/>
          <p:nvPr/>
        </p:nvSpPr>
        <p:spPr>
          <a:xfrm>
            <a:off x="6258826" y="2392951"/>
            <a:ext cx="1762953" cy="619095"/>
          </a:xfrm>
          <a:prstGeom prst="roundRect">
            <a:avLst>
              <a:gd name="adj" fmla="val 14915"/>
            </a:avLst>
          </a:prstGeom>
          <a:solidFill>
            <a:srgbClr val="800000"/>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9" name="タイトル 1">
            <a:extLst>
              <a:ext uri="{FF2B5EF4-FFF2-40B4-BE49-F238E27FC236}">
                <a16:creationId xmlns:a16="http://schemas.microsoft.com/office/drawing/2014/main" id="{B3A178D7-78BF-4D83-9D62-EE4B55FF73D4}"/>
              </a:ext>
            </a:extLst>
          </p:cNvPr>
          <p:cNvSpPr txBox="1">
            <a:spLocks/>
          </p:cNvSpPr>
          <p:nvPr/>
        </p:nvSpPr>
        <p:spPr>
          <a:xfrm>
            <a:off x="6189814" y="2509348"/>
            <a:ext cx="1935482" cy="619095"/>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a:solidFill>
                  <a:schemeClr val="bg1"/>
                </a:solidFill>
                <a:latin typeface="メイリオ" panose="020B0604030504040204" pitchFamily="50" charset="-128"/>
                <a:ea typeface="メイリオ" panose="020B0604030504040204" pitchFamily="50" charset="-128"/>
              </a:rPr>
              <a:t>広報活動</a:t>
            </a:r>
          </a:p>
        </p:txBody>
      </p:sp>
      <p:sp>
        <p:nvSpPr>
          <p:cNvPr id="20" name="四角形: 角を丸くする 19">
            <a:extLst>
              <a:ext uri="{FF2B5EF4-FFF2-40B4-BE49-F238E27FC236}">
                <a16:creationId xmlns:a16="http://schemas.microsoft.com/office/drawing/2014/main" id="{69D5F5F8-9BC3-4DC9-A230-FA30AC55285D}"/>
              </a:ext>
            </a:extLst>
          </p:cNvPr>
          <p:cNvSpPr/>
          <p:nvPr/>
        </p:nvSpPr>
        <p:spPr>
          <a:xfrm>
            <a:off x="6263152" y="4321410"/>
            <a:ext cx="2412541" cy="619095"/>
          </a:xfrm>
          <a:prstGeom prst="roundRect">
            <a:avLst>
              <a:gd name="adj" fmla="val 14915"/>
            </a:avLst>
          </a:prstGeom>
          <a:solidFill>
            <a:srgbClr val="800000"/>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1" name="タイトル 1">
            <a:extLst>
              <a:ext uri="{FF2B5EF4-FFF2-40B4-BE49-F238E27FC236}">
                <a16:creationId xmlns:a16="http://schemas.microsoft.com/office/drawing/2014/main" id="{BFC98F96-CB0B-4554-BCDB-BF2B90A0CDEC}"/>
              </a:ext>
            </a:extLst>
          </p:cNvPr>
          <p:cNvSpPr txBox="1">
            <a:spLocks/>
          </p:cNvSpPr>
          <p:nvPr/>
        </p:nvSpPr>
        <p:spPr>
          <a:xfrm>
            <a:off x="6228646" y="4437807"/>
            <a:ext cx="2658126" cy="619095"/>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a:solidFill>
                  <a:schemeClr val="bg1"/>
                </a:solidFill>
                <a:latin typeface="メイリオ" panose="020B0604030504040204" pitchFamily="50" charset="-128"/>
                <a:ea typeface="メイリオ" panose="020B0604030504040204" pitchFamily="50" charset="-128"/>
              </a:rPr>
              <a:t>文体</a:t>
            </a:r>
            <a:r>
              <a:rPr lang="ja-JP" altLang="en-US" sz="2000" b="1" dirty="0">
                <a:solidFill>
                  <a:schemeClr val="bg1"/>
                </a:solidFill>
                <a:latin typeface="メイリオ" panose="020B0604030504040204" pitchFamily="50" charset="-128"/>
                <a:ea typeface="メイリオ" panose="020B0604030504040204" pitchFamily="50" charset="-128"/>
              </a:rPr>
              <a:t>（レク活動）</a:t>
            </a:r>
            <a:endParaRPr lang="ja-JP" altLang="en-US" sz="2800" b="1" dirty="0">
              <a:solidFill>
                <a:schemeClr val="bg1"/>
              </a:solidFill>
              <a:latin typeface="メイリオ" panose="020B0604030504040204" pitchFamily="50" charset="-128"/>
              <a:ea typeface="メイリオ" panose="020B0604030504040204" pitchFamily="50" charset="-128"/>
            </a:endParaRPr>
          </a:p>
        </p:txBody>
      </p:sp>
      <p:sp>
        <p:nvSpPr>
          <p:cNvPr id="22" name="タイトル 1">
            <a:extLst>
              <a:ext uri="{FF2B5EF4-FFF2-40B4-BE49-F238E27FC236}">
                <a16:creationId xmlns:a16="http://schemas.microsoft.com/office/drawing/2014/main" id="{A446969E-3BA5-45F4-9663-A3FE3AD41FF4}"/>
              </a:ext>
            </a:extLst>
          </p:cNvPr>
          <p:cNvSpPr txBox="1">
            <a:spLocks/>
          </p:cNvSpPr>
          <p:nvPr/>
        </p:nvSpPr>
        <p:spPr>
          <a:xfrm>
            <a:off x="3486710" y="1208633"/>
            <a:ext cx="6869190" cy="365125"/>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400" b="1" dirty="0">
                <a:latin typeface="メイリオ" panose="020B0604030504040204" pitchFamily="50" charset="-128"/>
                <a:ea typeface="メイリオ" panose="020B0604030504040204" pitchFamily="50" charset="-128"/>
              </a:rPr>
              <a:t>組織内外での連携を強化し、一体感を高めよう</a:t>
            </a:r>
            <a:endParaRPr lang="en-US" altLang="ja-JP" sz="2400" b="1" dirty="0">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43C5A8BD-CF23-4B7B-B000-18751408BEBA}"/>
              </a:ext>
            </a:extLst>
          </p:cNvPr>
          <p:cNvSpPr txBox="1">
            <a:spLocks/>
          </p:cNvSpPr>
          <p:nvPr/>
        </p:nvSpPr>
        <p:spPr>
          <a:xfrm>
            <a:off x="3662403" y="1955403"/>
            <a:ext cx="6245631" cy="365125"/>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000" dirty="0">
                <a:latin typeface="メイリオ" panose="020B0604030504040204" pitchFamily="50" charset="-128"/>
                <a:ea typeface="メイリオ" panose="020B0604030504040204" pitchFamily="50" charset="-128"/>
              </a:rPr>
              <a:t>「小さな思い」を「全ての働く人の大きな想い」に</a:t>
            </a:r>
            <a:endParaRPr lang="en-US" altLang="ja-JP" sz="2000" dirty="0">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FB8DE17F-8EDD-4336-B38A-14FD6FE82590}"/>
              </a:ext>
            </a:extLst>
          </p:cNvPr>
          <p:cNvSpPr txBox="1">
            <a:spLocks/>
          </p:cNvSpPr>
          <p:nvPr/>
        </p:nvSpPr>
        <p:spPr>
          <a:xfrm>
            <a:off x="4166553" y="1608264"/>
            <a:ext cx="5920428" cy="365125"/>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400" b="1" dirty="0">
                <a:solidFill>
                  <a:srgbClr val="FF0000"/>
                </a:solidFill>
                <a:latin typeface="メイリオ" panose="020B0604030504040204" pitchFamily="50" charset="-128"/>
                <a:ea typeface="メイリオ" panose="020B0604030504040204" pitchFamily="50" charset="-128"/>
              </a:rPr>
              <a:t>相互扶助</a:t>
            </a:r>
            <a:r>
              <a:rPr lang="en-US" altLang="ja-JP" sz="2400" b="1" dirty="0">
                <a:solidFill>
                  <a:srgbClr val="FF0000"/>
                </a:solidFill>
                <a:latin typeface="メイリオ" panose="020B0604030504040204" pitchFamily="50" charset="-128"/>
                <a:ea typeface="メイリオ" panose="020B0604030504040204" pitchFamily="50" charset="-128"/>
              </a:rPr>
              <a:t>『One for all, All for one』</a:t>
            </a:r>
          </a:p>
        </p:txBody>
      </p:sp>
      <p:sp>
        <p:nvSpPr>
          <p:cNvPr id="25" name="タイトル 1">
            <a:extLst>
              <a:ext uri="{FF2B5EF4-FFF2-40B4-BE49-F238E27FC236}">
                <a16:creationId xmlns:a16="http://schemas.microsoft.com/office/drawing/2014/main" id="{D933E565-070E-40F0-AA08-EB96F8A2EC51}"/>
              </a:ext>
            </a:extLst>
          </p:cNvPr>
          <p:cNvSpPr txBox="1">
            <a:spLocks/>
          </p:cNvSpPr>
          <p:nvPr/>
        </p:nvSpPr>
        <p:spPr>
          <a:xfrm>
            <a:off x="1908747" y="3109896"/>
            <a:ext cx="4284235" cy="852744"/>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400" b="1" dirty="0">
                <a:latin typeface="メイリオ" panose="020B0604030504040204" pitchFamily="50" charset="-128"/>
                <a:ea typeface="メイリオ" panose="020B0604030504040204" pitchFamily="50" charset="-128"/>
              </a:rPr>
              <a:t>組合員・組合役員の資質向上</a:t>
            </a:r>
            <a:endParaRPr lang="en-US" altLang="ja-JP" sz="2400" b="1"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400" b="1" dirty="0">
                <a:latin typeface="メイリオ" panose="020B0604030504040204" pitchFamily="50" charset="-128"/>
                <a:ea typeface="メイリオ" panose="020B0604030504040204" pitchFamily="50" charset="-128"/>
              </a:rPr>
              <a:t>が積極的参加につながる</a:t>
            </a:r>
            <a:endParaRPr lang="en-US" altLang="ja-JP" sz="2400" b="1" dirty="0">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2527E5E0-4988-4504-BEAF-F66FA9B84EEC}"/>
              </a:ext>
            </a:extLst>
          </p:cNvPr>
          <p:cNvSpPr txBox="1">
            <a:spLocks/>
          </p:cNvSpPr>
          <p:nvPr/>
        </p:nvSpPr>
        <p:spPr>
          <a:xfrm>
            <a:off x="2184008" y="3989297"/>
            <a:ext cx="3060172" cy="43861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000" dirty="0">
                <a:latin typeface="メイリオ" panose="020B0604030504040204" pitchFamily="50" charset="-128"/>
                <a:ea typeface="メイリオ" panose="020B0604030504040204" pitchFamily="50" charset="-128"/>
              </a:rPr>
              <a:t>組合役員向けセミナー</a:t>
            </a:r>
            <a:endParaRPr lang="en-US" altLang="ja-JP" sz="2000" dirty="0">
              <a:latin typeface="メイリオ" panose="020B0604030504040204" pitchFamily="50" charset="-128"/>
              <a:ea typeface="メイリオ" panose="020B0604030504040204" pitchFamily="50" charset="-128"/>
            </a:endParaRPr>
          </a:p>
        </p:txBody>
      </p:sp>
      <p:sp>
        <p:nvSpPr>
          <p:cNvPr id="27" name="タイトル 1">
            <a:extLst>
              <a:ext uri="{FF2B5EF4-FFF2-40B4-BE49-F238E27FC236}">
                <a16:creationId xmlns:a16="http://schemas.microsoft.com/office/drawing/2014/main" id="{896395BC-7D6E-425B-A137-0457E430F166}"/>
              </a:ext>
            </a:extLst>
          </p:cNvPr>
          <p:cNvSpPr txBox="1">
            <a:spLocks/>
          </p:cNvSpPr>
          <p:nvPr/>
        </p:nvSpPr>
        <p:spPr>
          <a:xfrm>
            <a:off x="2184008" y="5187382"/>
            <a:ext cx="3060172" cy="43861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000" dirty="0">
                <a:latin typeface="メイリオ" panose="020B0604030504040204" pitchFamily="50" charset="-128"/>
                <a:ea typeface="メイリオ" panose="020B0604030504040204" pitchFamily="50" charset="-128"/>
              </a:rPr>
              <a:t>組合員向けセミナー</a:t>
            </a:r>
            <a:endParaRPr lang="en-US" altLang="ja-JP" sz="2000" dirty="0">
              <a:latin typeface="メイリオ" panose="020B0604030504040204" pitchFamily="50" charset="-128"/>
              <a:ea typeface="メイリオ" panose="020B0604030504040204" pitchFamily="50" charset="-128"/>
            </a:endParaRPr>
          </a:p>
        </p:txBody>
      </p:sp>
      <p:sp>
        <p:nvSpPr>
          <p:cNvPr id="28" name="タイトル 1">
            <a:extLst>
              <a:ext uri="{FF2B5EF4-FFF2-40B4-BE49-F238E27FC236}">
                <a16:creationId xmlns:a16="http://schemas.microsoft.com/office/drawing/2014/main" id="{56FE0683-4F35-42D2-B247-A717DF5853C1}"/>
              </a:ext>
            </a:extLst>
          </p:cNvPr>
          <p:cNvSpPr txBox="1">
            <a:spLocks/>
          </p:cNvSpPr>
          <p:nvPr/>
        </p:nvSpPr>
        <p:spPr>
          <a:xfrm>
            <a:off x="2557929" y="4307052"/>
            <a:ext cx="3302456" cy="77249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000" dirty="0">
                <a:latin typeface="メイリオ" panose="020B0604030504040204" pitchFamily="50" charset="-128"/>
                <a:ea typeface="メイリオ" panose="020B0604030504040204" pitchFamily="50" charset="-128"/>
              </a:rPr>
              <a:t>・執行委員セミナー</a:t>
            </a:r>
            <a:endParaRPr lang="en-US" altLang="ja-JP" sz="2000"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000" dirty="0">
                <a:latin typeface="メイリオ" panose="020B0604030504040204" pitchFamily="50" charset="-128"/>
                <a:ea typeface="メイリオ" panose="020B0604030504040204" pitchFamily="50" charset="-128"/>
              </a:rPr>
              <a:t>・職場委員セミナー　等</a:t>
            </a:r>
            <a:endParaRPr lang="en-US" altLang="ja-JP" sz="2000" dirty="0">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FA129841-8095-4DF2-9DBA-A388B3DF3DF0}"/>
              </a:ext>
            </a:extLst>
          </p:cNvPr>
          <p:cNvSpPr txBox="1">
            <a:spLocks/>
          </p:cNvSpPr>
          <p:nvPr/>
        </p:nvSpPr>
        <p:spPr>
          <a:xfrm>
            <a:off x="2557929" y="5587286"/>
            <a:ext cx="3302456" cy="77249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000" dirty="0">
                <a:latin typeface="メイリオ" panose="020B0604030504040204" pitchFamily="50" charset="-128"/>
                <a:ea typeface="メイリオ" panose="020B0604030504040204" pitchFamily="50" charset="-128"/>
              </a:rPr>
              <a:t>・新入組合員セミナー</a:t>
            </a:r>
            <a:endParaRPr lang="en-US" altLang="ja-JP" sz="2000"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000" dirty="0">
                <a:latin typeface="メイリオ" panose="020B0604030504040204" pitchFamily="50" charset="-128"/>
                <a:ea typeface="メイリオ" panose="020B0604030504040204" pitchFamily="50" charset="-128"/>
              </a:rPr>
              <a:t>・春闘学習会　等</a:t>
            </a:r>
            <a:endParaRPr lang="en-US" altLang="ja-JP" sz="2000" dirty="0">
              <a:latin typeface="メイリオ" panose="020B0604030504040204" pitchFamily="50" charset="-128"/>
              <a:ea typeface="メイリオ" panose="020B0604030504040204" pitchFamily="50" charset="-128"/>
            </a:endParaRPr>
          </a:p>
        </p:txBody>
      </p:sp>
      <p:sp>
        <p:nvSpPr>
          <p:cNvPr id="30" name="タイトル 1">
            <a:extLst>
              <a:ext uri="{FF2B5EF4-FFF2-40B4-BE49-F238E27FC236}">
                <a16:creationId xmlns:a16="http://schemas.microsoft.com/office/drawing/2014/main" id="{FB5E2E78-E0C5-42D2-9465-401567897748}"/>
              </a:ext>
            </a:extLst>
          </p:cNvPr>
          <p:cNvSpPr txBox="1">
            <a:spLocks/>
          </p:cNvSpPr>
          <p:nvPr/>
        </p:nvSpPr>
        <p:spPr>
          <a:xfrm>
            <a:off x="6458323" y="2724241"/>
            <a:ext cx="4289406" cy="705378"/>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400" b="1" dirty="0">
                <a:latin typeface="メイリオ" panose="020B0604030504040204" pitchFamily="50" charset="-128"/>
                <a:ea typeface="メイリオ" panose="020B0604030504040204" pitchFamily="50" charset="-128"/>
              </a:rPr>
              <a:t>　　　　　組合活動に対する</a:t>
            </a:r>
            <a:endParaRPr lang="en-US" altLang="ja-JP" sz="2400" b="1"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400" b="1" dirty="0">
                <a:latin typeface="メイリオ" panose="020B0604030504040204" pitchFamily="50" charset="-128"/>
                <a:ea typeface="メイリオ" panose="020B0604030504040204" pitchFamily="50" charset="-128"/>
              </a:rPr>
              <a:t>　理解を深めてもらおう</a:t>
            </a:r>
            <a:endParaRPr lang="en-US" altLang="ja-JP" sz="2400" b="1" dirty="0">
              <a:latin typeface="メイリオ" panose="020B0604030504040204" pitchFamily="50" charset="-128"/>
              <a:ea typeface="メイリオ" panose="020B0604030504040204" pitchFamily="50" charset="-128"/>
            </a:endParaRPr>
          </a:p>
        </p:txBody>
      </p:sp>
      <p:sp>
        <p:nvSpPr>
          <p:cNvPr id="31" name="タイトル 1">
            <a:extLst>
              <a:ext uri="{FF2B5EF4-FFF2-40B4-BE49-F238E27FC236}">
                <a16:creationId xmlns:a16="http://schemas.microsoft.com/office/drawing/2014/main" id="{85AE8B7C-B50D-4924-9DAD-E6B1EEF4F06D}"/>
              </a:ext>
            </a:extLst>
          </p:cNvPr>
          <p:cNvSpPr txBox="1">
            <a:spLocks/>
          </p:cNvSpPr>
          <p:nvPr/>
        </p:nvSpPr>
        <p:spPr>
          <a:xfrm>
            <a:off x="6548385" y="3503020"/>
            <a:ext cx="3970625" cy="739194"/>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000" dirty="0">
                <a:latin typeface="メイリオ" panose="020B0604030504040204" pitchFamily="50" charset="-128"/>
                <a:ea typeface="メイリオ" panose="020B0604030504040204" pitchFamily="50" charset="-128"/>
              </a:rPr>
              <a:t>・機関紙 ・壁新聞 ・春闘速報</a:t>
            </a:r>
            <a:endParaRPr lang="en-US" altLang="ja-JP" sz="2000"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000" dirty="0">
                <a:latin typeface="メイリオ" panose="020B0604030504040204" pitchFamily="50" charset="-128"/>
                <a:ea typeface="メイリオ" panose="020B0604030504040204" pitchFamily="50" charset="-128"/>
              </a:rPr>
              <a:t>・ホームページ　等</a:t>
            </a:r>
            <a:endParaRPr lang="en-US" altLang="ja-JP" sz="2000" dirty="0">
              <a:latin typeface="メイリオ" panose="020B0604030504040204" pitchFamily="50" charset="-128"/>
              <a:ea typeface="メイリオ" panose="020B0604030504040204" pitchFamily="50" charset="-128"/>
            </a:endParaRPr>
          </a:p>
        </p:txBody>
      </p:sp>
      <p:sp>
        <p:nvSpPr>
          <p:cNvPr id="32" name="タイトル 1">
            <a:extLst>
              <a:ext uri="{FF2B5EF4-FFF2-40B4-BE49-F238E27FC236}">
                <a16:creationId xmlns:a16="http://schemas.microsoft.com/office/drawing/2014/main" id="{F06F7E62-DB02-48C2-AC30-386B15D4977F}"/>
              </a:ext>
            </a:extLst>
          </p:cNvPr>
          <p:cNvSpPr txBox="1">
            <a:spLocks/>
          </p:cNvSpPr>
          <p:nvPr/>
        </p:nvSpPr>
        <p:spPr>
          <a:xfrm>
            <a:off x="6475576" y="4664601"/>
            <a:ext cx="4096875" cy="1029010"/>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000" b="1" dirty="0">
                <a:latin typeface="メイリオ" panose="020B0604030504040204" pitchFamily="50" charset="-128"/>
                <a:ea typeface="メイリオ" panose="020B0604030504040204" pitchFamily="50" charset="-128"/>
              </a:rPr>
              <a:t>　　　　　　　　　組合員同士、</a:t>
            </a:r>
            <a:endParaRPr lang="en-US" altLang="ja-JP" sz="2000" b="1"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000" b="1" dirty="0">
                <a:latin typeface="メイリオ" panose="020B0604030504040204" pitchFamily="50" charset="-128"/>
                <a:ea typeface="メイリオ" panose="020B0604030504040204" pitchFamily="50" charset="-128"/>
              </a:rPr>
              <a:t>家族も含めて親睦を深め、</a:t>
            </a:r>
            <a:endParaRPr lang="en-US" altLang="ja-JP" sz="2000" b="1"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000" b="1" dirty="0">
                <a:latin typeface="メイリオ" panose="020B0604030504040204" pitchFamily="50" charset="-128"/>
                <a:ea typeface="メイリオ" panose="020B0604030504040204" pitchFamily="50" charset="-128"/>
              </a:rPr>
              <a:t>　仲間意識を高めて団結を固める</a:t>
            </a:r>
            <a:endParaRPr lang="en-US" altLang="ja-JP" sz="2000" b="1" dirty="0">
              <a:latin typeface="メイリオ" panose="020B0604030504040204" pitchFamily="50" charset="-128"/>
              <a:ea typeface="メイリオ" panose="020B0604030504040204" pitchFamily="50" charset="-128"/>
            </a:endParaRPr>
          </a:p>
        </p:txBody>
      </p:sp>
      <p:sp>
        <p:nvSpPr>
          <p:cNvPr id="33" name="タイトル 1">
            <a:extLst>
              <a:ext uri="{FF2B5EF4-FFF2-40B4-BE49-F238E27FC236}">
                <a16:creationId xmlns:a16="http://schemas.microsoft.com/office/drawing/2014/main" id="{EBDC19CE-24CF-4926-9F36-E6E8EBDAFA9E}"/>
              </a:ext>
            </a:extLst>
          </p:cNvPr>
          <p:cNvSpPr txBox="1">
            <a:spLocks/>
          </p:cNvSpPr>
          <p:nvPr/>
        </p:nvSpPr>
        <p:spPr>
          <a:xfrm>
            <a:off x="6548385" y="5677610"/>
            <a:ext cx="4289405" cy="739194"/>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000" dirty="0">
                <a:latin typeface="メイリオ" panose="020B0604030504040204" pitchFamily="50" charset="-128"/>
                <a:ea typeface="メイリオ" panose="020B0604030504040204" pitchFamily="50" charset="-128"/>
              </a:rPr>
              <a:t>・いちご狩り ・ボウリング大会</a:t>
            </a:r>
            <a:endParaRPr lang="en-US" altLang="ja-JP" sz="2000"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000" dirty="0">
                <a:latin typeface="メイリオ" panose="020B0604030504040204" pitchFamily="50" charset="-128"/>
                <a:ea typeface="メイリオ" panose="020B0604030504040204" pitchFamily="50" charset="-128"/>
              </a:rPr>
              <a:t>・餅つき大会　等</a:t>
            </a:r>
            <a:endParaRPr lang="en-US" altLang="ja-JP" sz="2000" dirty="0">
              <a:latin typeface="メイリオ" panose="020B0604030504040204" pitchFamily="50" charset="-128"/>
              <a:ea typeface="メイリオ" panose="020B0604030504040204" pitchFamily="50" charset="-128"/>
            </a:endParaRPr>
          </a:p>
        </p:txBody>
      </p:sp>
      <p:sp>
        <p:nvSpPr>
          <p:cNvPr id="34" name="スライド番号プレースホルダー 5">
            <a:extLst>
              <a:ext uri="{FF2B5EF4-FFF2-40B4-BE49-F238E27FC236}">
                <a16:creationId xmlns:a16="http://schemas.microsoft.com/office/drawing/2014/main" id="{3B294464-1889-4359-B8C7-415C77795E9C}"/>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11</a:t>
            </a:fld>
            <a:endParaRPr lang="en-US" sz="1800" dirty="0">
              <a:solidFill>
                <a:schemeClr val="tx1"/>
              </a:solidFill>
            </a:endParaRPr>
          </a:p>
        </p:txBody>
      </p:sp>
    </p:spTree>
    <p:extLst>
      <p:ext uri="{BB962C8B-B14F-4D97-AF65-F5344CB8AC3E}">
        <p14:creationId xmlns:p14="http://schemas.microsoft.com/office/powerpoint/2010/main" val="474395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0C0FBE0C-5E41-4516-B2B4-55443AFB40BF}"/>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Text Box 5">
            <a:extLst>
              <a:ext uri="{FF2B5EF4-FFF2-40B4-BE49-F238E27FC236}">
                <a16:creationId xmlns:a16="http://schemas.microsoft.com/office/drawing/2014/main" id="{A6D2DD34-BB0A-4F76-B056-A826B34D253C}"/>
              </a:ext>
            </a:extLst>
          </p:cNvPr>
          <p:cNvSpPr txBox="1">
            <a:spLocks noChangeArrowheads="1"/>
          </p:cNvSpPr>
          <p:nvPr/>
        </p:nvSpPr>
        <p:spPr bwMode="auto">
          <a:xfrm>
            <a:off x="1163782" y="754199"/>
            <a:ext cx="107234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800" b="1" dirty="0">
                <a:solidFill>
                  <a:schemeClr val="tx1">
                    <a:lumMod val="85000"/>
                    <a:lumOff val="15000"/>
                  </a:schemeClr>
                </a:solidFill>
                <a:latin typeface="メイリオ" panose="020B0604030504040204" pitchFamily="50" charset="-128"/>
                <a:ea typeface="メイリオ" panose="020B0604030504040204" pitchFamily="50" charset="-128"/>
              </a:rPr>
              <a:t>具体的な組織活動</a:t>
            </a:r>
          </a:p>
        </p:txBody>
      </p:sp>
      <p:sp>
        <p:nvSpPr>
          <p:cNvPr id="4" name="Text Box 13">
            <a:extLst>
              <a:ext uri="{FF2B5EF4-FFF2-40B4-BE49-F238E27FC236}">
                <a16:creationId xmlns:a16="http://schemas.microsoft.com/office/drawing/2014/main" id="{EA3EC14E-0E7E-4C5E-823B-8FA681B63A24}"/>
              </a:ext>
            </a:extLst>
          </p:cNvPr>
          <p:cNvSpPr txBox="1">
            <a:spLocks noChangeArrowheads="1"/>
          </p:cNvSpPr>
          <p:nvPr/>
        </p:nvSpPr>
        <p:spPr bwMode="auto">
          <a:xfrm>
            <a:off x="896739" y="1491113"/>
            <a:ext cx="10571016" cy="5100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4000"/>
              </a:lnSpc>
              <a:spcBef>
                <a:spcPts val="0"/>
              </a:spcBef>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（１）組織内連携強化</a:t>
            </a:r>
            <a:endParaRPr lang="en-US" altLang="ja-JP" sz="2800" b="1" dirty="0">
              <a:solidFill>
                <a:schemeClr val="accent1">
                  <a:lumMod val="7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・職場委員会の開催</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1163638">
              <a:lnSpc>
                <a:spcPts val="4000"/>
              </a:lnSpc>
              <a:spcBef>
                <a:spcPts val="0"/>
              </a:spcBef>
              <a:buNone/>
            </a:pPr>
            <a:r>
              <a:rPr lang="ja-JP" altLang="en-US" sz="2000" b="1" dirty="0">
                <a:solidFill>
                  <a:schemeClr val="tx1">
                    <a:lumMod val="85000"/>
                    <a:lumOff val="15000"/>
                  </a:schemeClr>
                </a:solidFill>
                <a:latin typeface="メイリオ" panose="020B0604030504040204" pitchFamily="50" charset="-128"/>
                <a:ea typeface="メイリオ" panose="020B0604030504040204" pitchFamily="50" charset="-128"/>
              </a:rPr>
              <a:t>会社の申し出に対する議論、組合活動の情報共有を行います。</a:t>
            </a:r>
            <a:endParaRPr lang="en-US" altLang="ja-JP" sz="20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・職場委員研修会</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・新入組合員教育・研修会の開催</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・出向者との懇談会</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1163638">
              <a:lnSpc>
                <a:spcPts val="4000"/>
              </a:lnSpc>
              <a:spcBef>
                <a:spcPts val="0"/>
              </a:spcBef>
              <a:buNone/>
            </a:pPr>
            <a:r>
              <a:rPr lang="ja-JP" altLang="en-US" sz="2000" b="1" dirty="0">
                <a:solidFill>
                  <a:schemeClr val="tx1">
                    <a:lumMod val="85000"/>
                    <a:lumOff val="15000"/>
                  </a:schemeClr>
                </a:solidFill>
                <a:latin typeface="メイリオ" panose="020B0604030504040204" pitchFamily="50" charset="-128"/>
                <a:ea typeface="メイリオ" panose="020B0604030504040204" pitchFamily="50" charset="-128"/>
              </a:rPr>
              <a:t>職場や出向による家庭環境への課題を話し合います。</a:t>
            </a:r>
            <a:endParaRPr lang="en-US" altLang="ja-JP" sz="2000" b="1" dirty="0">
              <a:solidFill>
                <a:schemeClr val="tx1">
                  <a:lumMod val="85000"/>
                  <a:lumOff val="15000"/>
                </a:schemeClr>
              </a:solidFill>
              <a:latin typeface="メイリオ" panose="020B0604030504040204" pitchFamily="50" charset="-128"/>
              <a:ea typeface="メイリオ" panose="020B0604030504040204" pitchFamily="50" charset="-128"/>
            </a:endParaRPr>
          </a:p>
          <a:p>
            <a:pPr>
              <a:lnSpc>
                <a:spcPts val="4000"/>
              </a:lnSpc>
              <a:spcBef>
                <a:spcPts val="0"/>
              </a:spcBef>
              <a:buNone/>
            </a:pPr>
            <a:r>
              <a:rPr lang="ja-JP" altLang="en-US" sz="2400" b="1" dirty="0">
                <a:solidFill>
                  <a:schemeClr val="accent1">
                    <a:lumMod val="75000"/>
                  </a:schemeClr>
                </a:solidFill>
                <a:latin typeface="メイリオ" panose="020B0604030504040204" pitchFamily="50" charset="-128"/>
                <a:ea typeface="メイリオ" panose="020B0604030504040204" pitchFamily="50" charset="-128"/>
              </a:rPr>
              <a:t>（２）外部組織・上部団体との連携強化</a:t>
            </a:r>
            <a:endParaRPr lang="en-US" altLang="ja-JP" sz="2400" b="1" dirty="0">
              <a:solidFill>
                <a:schemeClr val="accent1">
                  <a:lumMod val="7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・●●産別や●●労連 諸活動への参画（定期大会など）</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・連合静岡●●地協 諸活動への参画（メーデー［労働者の集い］など）</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EFDDDF6B-572D-4DC2-8EBA-27519B99AE73}"/>
              </a:ext>
            </a:extLst>
          </p:cNvPr>
          <p:cNvSpPr/>
          <p:nvPr/>
        </p:nvSpPr>
        <p:spPr>
          <a:xfrm>
            <a:off x="8387578" y="3135965"/>
            <a:ext cx="2798619" cy="1810419"/>
          </a:xfrm>
          <a:prstGeom prst="rect">
            <a:avLst/>
          </a:prstGeom>
          <a:solidFill>
            <a:srgbClr val="CCE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メイリオ" panose="020B0604030504040204" pitchFamily="50" charset="-128"/>
                <a:ea typeface="メイリオ" panose="020B0604030504040204" pitchFamily="50" charset="-128"/>
              </a:rPr>
              <a:t>懇談</a:t>
            </a:r>
            <a:r>
              <a:rPr kumimoji="1" lang="ja-JP" altLang="en-US" dirty="0">
                <a:solidFill>
                  <a:schemeClr val="tx1"/>
                </a:solidFill>
                <a:latin typeface="メイリオ" panose="020B0604030504040204" pitchFamily="50" charset="-128"/>
                <a:ea typeface="メイリオ" panose="020B0604030504040204" pitchFamily="50" charset="-128"/>
              </a:rPr>
              <a:t>会写真</a:t>
            </a:r>
          </a:p>
        </p:txBody>
      </p:sp>
      <p:sp>
        <p:nvSpPr>
          <p:cNvPr id="6" name="スライド番号プレースホルダー 5">
            <a:extLst>
              <a:ext uri="{FF2B5EF4-FFF2-40B4-BE49-F238E27FC236}">
                <a16:creationId xmlns:a16="http://schemas.microsoft.com/office/drawing/2014/main" id="{F14259C8-40F3-4B9E-923F-F74C43D251D7}"/>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12</a:t>
            </a:fld>
            <a:endParaRPr lang="en-US" sz="1800" dirty="0">
              <a:solidFill>
                <a:schemeClr val="tx1"/>
              </a:solidFill>
            </a:endParaRPr>
          </a:p>
        </p:txBody>
      </p:sp>
      <p:sp>
        <p:nvSpPr>
          <p:cNvPr id="9" name="四角形: 1 つの角を切り取る 8">
            <a:extLst>
              <a:ext uri="{FF2B5EF4-FFF2-40B4-BE49-F238E27FC236}">
                <a16:creationId xmlns:a16="http://schemas.microsoft.com/office/drawing/2014/main" id="{FF6331FC-CA2D-4262-BDCB-844278DCE5FA}"/>
              </a:ext>
            </a:extLst>
          </p:cNvPr>
          <p:cNvSpPr/>
          <p:nvPr/>
        </p:nvSpPr>
        <p:spPr>
          <a:xfrm>
            <a:off x="0" y="1157214"/>
            <a:ext cx="8928000" cy="54000"/>
          </a:xfrm>
          <a:prstGeom prst="snip1Rect">
            <a:avLst>
              <a:gd name="adj"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Text Box 5">
            <a:extLst>
              <a:ext uri="{FF2B5EF4-FFF2-40B4-BE49-F238E27FC236}">
                <a16:creationId xmlns:a16="http://schemas.microsoft.com/office/drawing/2014/main" id="{524802EE-BC9E-459A-B8F6-2EE5798C939F}"/>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９．具体的な組織活動①</a:t>
            </a:r>
          </a:p>
        </p:txBody>
      </p:sp>
    </p:spTree>
    <p:extLst>
      <p:ext uri="{BB962C8B-B14F-4D97-AF65-F5344CB8AC3E}">
        <p14:creationId xmlns:p14="http://schemas.microsoft.com/office/powerpoint/2010/main" val="1281445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A43E7EAB-9E9E-46AF-8B71-E2760D5DDAEB}"/>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ext Box 13">
            <a:extLst>
              <a:ext uri="{FF2B5EF4-FFF2-40B4-BE49-F238E27FC236}">
                <a16:creationId xmlns:a16="http://schemas.microsoft.com/office/drawing/2014/main" id="{3E122728-49B3-4B51-B68B-BEC6509886D9}"/>
              </a:ext>
            </a:extLst>
          </p:cNvPr>
          <p:cNvSpPr txBox="1">
            <a:spLocks noChangeArrowheads="1"/>
          </p:cNvSpPr>
          <p:nvPr/>
        </p:nvSpPr>
        <p:spPr bwMode="auto">
          <a:xfrm>
            <a:off x="882225" y="1491113"/>
            <a:ext cx="10571016" cy="458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ts val="4000"/>
              </a:lnSpc>
              <a:spcBef>
                <a:spcPts val="0"/>
              </a:spcBef>
              <a:buFontTx/>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（３）教育活動</a:t>
            </a:r>
            <a:endParaRPr lang="en-US" altLang="ja-JP" sz="2800" b="1" dirty="0">
              <a:solidFill>
                <a:schemeClr val="accent1">
                  <a:lumMod val="7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・組合役員教育（新執行委員セミナー、執行委員研修、職場委員研修）</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・組合員研修（新入組合員研修、春闘学習会）</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a:lnSpc>
                <a:spcPts val="4000"/>
              </a:lnSpc>
              <a:spcBef>
                <a:spcPts val="0"/>
              </a:spcBef>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（４）広報活動</a:t>
            </a:r>
            <a:endParaRPr lang="en-US" altLang="ja-JP" sz="2800" b="1" dirty="0">
              <a:solidFill>
                <a:schemeClr val="accent1">
                  <a:lumMod val="7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・組合機関紙「●●●」</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・●●●●かべしんぶん</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・春闘速報</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・●●労働組合ホームページ</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・組合員ＬＩＮＥグループ、組合役員ＬＩＮＥグループ</a:t>
            </a:r>
            <a:endParaRPr lang="ja-JP" altLang="en-US" sz="20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 name="Text Box 5">
            <a:extLst>
              <a:ext uri="{FF2B5EF4-FFF2-40B4-BE49-F238E27FC236}">
                <a16:creationId xmlns:a16="http://schemas.microsoft.com/office/drawing/2014/main" id="{2A7D3893-4531-4E71-B71E-9D6487417AD0}"/>
              </a:ext>
            </a:extLst>
          </p:cNvPr>
          <p:cNvSpPr txBox="1">
            <a:spLocks noChangeArrowheads="1"/>
          </p:cNvSpPr>
          <p:nvPr/>
        </p:nvSpPr>
        <p:spPr bwMode="auto">
          <a:xfrm>
            <a:off x="1163782" y="754199"/>
            <a:ext cx="107234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800" b="1" dirty="0">
                <a:solidFill>
                  <a:schemeClr val="tx1">
                    <a:lumMod val="85000"/>
                    <a:lumOff val="15000"/>
                  </a:schemeClr>
                </a:solidFill>
                <a:latin typeface="メイリオ" panose="020B0604030504040204" pitchFamily="50" charset="-128"/>
                <a:ea typeface="メイリオ" panose="020B0604030504040204" pitchFamily="50" charset="-128"/>
              </a:rPr>
              <a:t>具体的な広報教育活動</a:t>
            </a:r>
          </a:p>
        </p:txBody>
      </p:sp>
      <p:sp>
        <p:nvSpPr>
          <p:cNvPr id="5" name="正方形/長方形 4">
            <a:extLst>
              <a:ext uri="{FF2B5EF4-FFF2-40B4-BE49-F238E27FC236}">
                <a16:creationId xmlns:a16="http://schemas.microsoft.com/office/drawing/2014/main" id="{5FFC9615-F760-4E68-BF48-F585D396FEDE}"/>
              </a:ext>
            </a:extLst>
          </p:cNvPr>
          <p:cNvSpPr/>
          <p:nvPr/>
        </p:nvSpPr>
        <p:spPr>
          <a:xfrm>
            <a:off x="6770405" y="3255818"/>
            <a:ext cx="1593273" cy="1953491"/>
          </a:xfrm>
          <a:prstGeom prst="rect">
            <a:avLst/>
          </a:prstGeom>
          <a:solidFill>
            <a:srgbClr val="CCE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機関紙</a:t>
            </a:r>
          </a:p>
        </p:txBody>
      </p:sp>
      <p:sp>
        <p:nvSpPr>
          <p:cNvPr id="6" name="正方形/長方形 5">
            <a:extLst>
              <a:ext uri="{FF2B5EF4-FFF2-40B4-BE49-F238E27FC236}">
                <a16:creationId xmlns:a16="http://schemas.microsoft.com/office/drawing/2014/main" id="{B9F18C1F-DE48-48FE-AA20-C67EC3F3DF02}"/>
              </a:ext>
            </a:extLst>
          </p:cNvPr>
          <p:cNvSpPr/>
          <p:nvPr/>
        </p:nvSpPr>
        <p:spPr>
          <a:xfrm>
            <a:off x="8626913" y="3255818"/>
            <a:ext cx="1593273" cy="1953491"/>
          </a:xfrm>
          <a:prstGeom prst="rect">
            <a:avLst/>
          </a:prstGeom>
          <a:solidFill>
            <a:srgbClr val="CCE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ホームページ</a:t>
            </a:r>
          </a:p>
        </p:txBody>
      </p:sp>
      <p:sp>
        <p:nvSpPr>
          <p:cNvPr id="7" name="スライド番号プレースホルダー 5">
            <a:extLst>
              <a:ext uri="{FF2B5EF4-FFF2-40B4-BE49-F238E27FC236}">
                <a16:creationId xmlns:a16="http://schemas.microsoft.com/office/drawing/2014/main" id="{FDE58B32-5584-4F27-8FE1-703EE454AFCA}"/>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13</a:t>
            </a:fld>
            <a:endParaRPr lang="en-US" sz="1800" dirty="0">
              <a:solidFill>
                <a:schemeClr val="tx1"/>
              </a:solidFill>
            </a:endParaRPr>
          </a:p>
        </p:txBody>
      </p:sp>
      <p:sp>
        <p:nvSpPr>
          <p:cNvPr id="10" name="四角形: 1 つの角を切り取る 9">
            <a:extLst>
              <a:ext uri="{FF2B5EF4-FFF2-40B4-BE49-F238E27FC236}">
                <a16:creationId xmlns:a16="http://schemas.microsoft.com/office/drawing/2014/main" id="{300D848B-B7EF-4E3E-9422-43B480DE7285}"/>
              </a:ext>
            </a:extLst>
          </p:cNvPr>
          <p:cNvSpPr/>
          <p:nvPr/>
        </p:nvSpPr>
        <p:spPr>
          <a:xfrm>
            <a:off x="0" y="1157214"/>
            <a:ext cx="8928000" cy="54000"/>
          </a:xfrm>
          <a:prstGeom prst="snip1Rect">
            <a:avLst>
              <a:gd name="adj"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Text Box 5">
            <a:extLst>
              <a:ext uri="{FF2B5EF4-FFF2-40B4-BE49-F238E27FC236}">
                <a16:creationId xmlns:a16="http://schemas.microsoft.com/office/drawing/2014/main" id="{9A1A34FD-6912-45C9-AD9A-9B01F69A92BD}"/>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９．具体的な組織活動②</a:t>
            </a:r>
          </a:p>
        </p:txBody>
      </p:sp>
    </p:spTree>
    <p:extLst>
      <p:ext uri="{BB962C8B-B14F-4D97-AF65-F5344CB8AC3E}">
        <p14:creationId xmlns:p14="http://schemas.microsoft.com/office/powerpoint/2010/main" val="2508680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5B429ADC-AF06-4A9C-A1E3-49E17C3FCC4B}"/>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ext Box 13">
            <a:extLst>
              <a:ext uri="{FF2B5EF4-FFF2-40B4-BE49-F238E27FC236}">
                <a16:creationId xmlns:a16="http://schemas.microsoft.com/office/drawing/2014/main" id="{3E122728-49B3-4B51-B68B-BEC6509886D9}"/>
              </a:ext>
            </a:extLst>
          </p:cNvPr>
          <p:cNvSpPr txBox="1">
            <a:spLocks noChangeArrowheads="1"/>
          </p:cNvSpPr>
          <p:nvPr/>
        </p:nvSpPr>
        <p:spPr bwMode="auto">
          <a:xfrm>
            <a:off x="882225" y="1491113"/>
            <a:ext cx="10571016" cy="35766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ts val="4000"/>
              </a:lnSpc>
              <a:spcBef>
                <a:spcPts val="0"/>
              </a:spcBef>
              <a:buFontTx/>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（５）文化体育活動（レク活動、文体活動）</a:t>
            </a:r>
            <a:endParaRPr lang="en-US" altLang="ja-JP" sz="2800" b="1" dirty="0">
              <a:solidFill>
                <a:schemeClr val="accent1">
                  <a:lumMod val="7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・国内ツアー（ディズニー、ＵＳＪ　など）</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・ボウリング大会</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・ソフトボール大会</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・●●狩りツアー（ぶどう、いちご、桃）</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・食育体験（芋掘り、落花生）</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・文化講演会（●●講演会　など）</a:t>
            </a:r>
            <a:endParaRPr lang="ja-JP" altLang="en-US" sz="20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 name="Text Box 5">
            <a:extLst>
              <a:ext uri="{FF2B5EF4-FFF2-40B4-BE49-F238E27FC236}">
                <a16:creationId xmlns:a16="http://schemas.microsoft.com/office/drawing/2014/main" id="{2A7D3893-4531-4E71-B71E-9D6487417AD0}"/>
              </a:ext>
            </a:extLst>
          </p:cNvPr>
          <p:cNvSpPr txBox="1">
            <a:spLocks noChangeArrowheads="1"/>
          </p:cNvSpPr>
          <p:nvPr/>
        </p:nvSpPr>
        <p:spPr bwMode="auto">
          <a:xfrm>
            <a:off x="1163782" y="754199"/>
            <a:ext cx="107234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800" b="1" dirty="0">
                <a:solidFill>
                  <a:schemeClr val="tx1">
                    <a:lumMod val="85000"/>
                    <a:lumOff val="15000"/>
                  </a:schemeClr>
                </a:solidFill>
                <a:latin typeface="メイリオ" panose="020B0604030504040204" pitchFamily="50" charset="-128"/>
                <a:ea typeface="メイリオ" panose="020B0604030504040204" pitchFamily="50" charset="-128"/>
              </a:rPr>
              <a:t>具体的な文化体育活動</a:t>
            </a:r>
          </a:p>
        </p:txBody>
      </p:sp>
      <p:sp>
        <p:nvSpPr>
          <p:cNvPr id="5" name="正方形/長方形 4">
            <a:extLst>
              <a:ext uri="{FF2B5EF4-FFF2-40B4-BE49-F238E27FC236}">
                <a16:creationId xmlns:a16="http://schemas.microsoft.com/office/drawing/2014/main" id="{D47E8A82-1AF9-4CD0-B666-D0922A2685FF}"/>
              </a:ext>
            </a:extLst>
          </p:cNvPr>
          <p:cNvSpPr/>
          <p:nvPr/>
        </p:nvSpPr>
        <p:spPr>
          <a:xfrm>
            <a:off x="8765458" y="3329299"/>
            <a:ext cx="2147455" cy="1469883"/>
          </a:xfrm>
          <a:prstGeom prst="rect">
            <a:avLst/>
          </a:prstGeom>
          <a:solidFill>
            <a:srgbClr val="CCE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写真</a:t>
            </a:r>
          </a:p>
        </p:txBody>
      </p:sp>
      <p:sp>
        <p:nvSpPr>
          <p:cNvPr id="6" name="正方形/長方形 5">
            <a:extLst>
              <a:ext uri="{FF2B5EF4-FFF2-40B4-BE49-F238E27FC236}">
                <a16:creationId xmlns:a16="http://schemas.microsoft.com/office/drawing/2014/main" id="{B4021FB9-FA32-41BC-8EE7-239A7E2FD7FA}"/>
              </a:ext>
            </a:extLst>
          </p:cNvPr>
          <p:cNvSpPr/>
          <p:nvPr/>
        </p:nvSpPr>
        <p:spPr>
          <a:xfrm>
            <a:off x="8765458" y="1674750"/>
            <a:ext cx="2147455" cy="1469883"/>
          </a:xfrm>
          <a:prstGeom prst="rect">
            <a:avLst/>
          </a:prstGeom>
          <a:solidFill>
            <a:srgbClr val="CCE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写真</a:t>
            </a:r>
          </a:p>
        </p:txBody>
      </p:sp>
      <p:sp>
        <p:nvSpPr>
          <p:cNvPr id="7" name="Text Box 64">
            <a:extLst>
              <a:ext uri="{FF2B5EF4-FFF2-40B4-BE49-F238E27FC236}">
                <a16:creationId xmlns:a16="http://schemas.microsoft.com/office/drawing/2014/main" id="{F991175B-A5D6-4935-A36C-4CB417D2000F}"/>
              </a:ext>
            </a:extLst>
          </p:cNvPr>
          <p:cNvSpPr txBox="1">
            <a:spLocks noChangeArrowheads="1"/>
          </p:cNvSpPr>
          <p:nvPr/>
        </p:nvSpPr>
        <p:spPr bwMode="auto">
          <a:xfrm>
            <a:off x="1576258" y="5366887"/>
            <a:ext cx="8006619" cy="1214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20000"/>
              </a:lnSpc>
              <a:spcBef>
                <a:spcPct val="50000"/>
              </a:spcBef>
              <a:buFontTx/>
              <a:buNone/>
            </a:pPr>
            <a:r>
              <a:rPr lang="en-US" altLang="ja-JP" sz="1800" b="1"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1800" b="1" dirty="0">
                <a:solidFill>
                  <a:schemeClr val="tx1">
                    <a:lumMod val="85000"/>
                    <a:lumOff val="15000"/>
                  </a:schemeClr>
                </a:solidFill>
                <a:latin typeface="メイリオ" panose="020B0604030504040204" pitchFamily="50" charset="-128"/>
                <a:ea typeface="メイリオ" panose="020B0604030504040204" pitchFamily="50" charset="-128"/>
              </a:rPr>
              <a:t>組合員やその家族の方が、気軽に参加できる行事を計画しています。</a:t>
            </a:r>
            <a:endParaRPr lang="en-US" altLang="ja-JP" sz="18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216000" indent="-216000">
              <a:lnSpc>
                <a:spcPct val="120000"/>
              </a:lnSpc>
              <a:spcBef>
                <a:spcPct val="50000"/>
              </a:spcBef>
              <a:buNone/>
            </a:pPr>
            <a:r>
              <a:rPr lang="en-US" altLang="ja-JP" sz="1800" b="1"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1800" b="1" dirty="0">
                <a:solidFill>
                  <a:schemeClr val="tx1">
                    <a:lumMod val="85000"/>
                    <a:lumOff val="15000"/>
                  </a:schemeClr>
                </a:solidFill>
                <a:latin typeface="メイリオ" panose="020B0604030504040204" pitchFamily="50" charset="-128"/>
                <a:ea typeface="メイリオ" panose="020B0604030504040204" pitchFamily="50" charset="-128"/>
              </a:rPr>
              <a:t>行事の案内・申込み方法は、職場委員会で配布する案内、ホームページ、社内掲示板ポスターに記載しています。　</a:t>
            </a:r>
          </a:p>
        </p:txBody>
      </p:sp>
      <p:sp>
        <p:nvSpPr>
          <p:cNvPr id="8" name="スライド番号プレースホルダー 5">
            <a:extLst>
              <a:ext uri="{FF2B5EF4-FFF2-40B4-BE49-F238E27FC236}">
                <a16:creationId xmlns:a16="http://schemas.microsoft.com/office/drawing/2014/main" id="{8983B81B-9D65-4B60-8E25-F6E7681BFE86}"/>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14</a:t>
            </a:fld>
            <a:endParaRPr lang="en-US" sz="1800" dirty="0">
              <a:solidFill>
                <a:schemeClr val="tx1"/>
              </a:solidFill>
            </a:endParaRPr>
          </a:p>
        </p:txBody>
      </p:sp>
      <p:sp>
        <p:nvSpPr>
          <p:cNvPr id="11" name="四角形: 1 つの角を切り取る 10">
            <a:extLst>
              <a:ext uri="{FF2B5EF4-FFF2-40B4-BE49-F238E27FC236}">
                <a16:creationId xmlns:a16="http://schemas.microsoft.com/office/drawing/2014/main" id="{0ABEE62C-D1D3-44DA-BFD6-C446AC0B1905}"/>
              </a:ext>
            </a:extLst>
          </p:cNvPr>
          <p:cNvSpPr/>
          <p:nvPr/>
        </p:nvSpPr>
        <p:spPr>
          <a:xfrm>
            <a:off x="0" y="1157214"/>
            <a:ext cx="8928000" cy="54000"/>
          </a:xfrm>
          <a:prstGeom prst="snip1Rect">
            <a:avLst>
              <a:gd name="adj"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Text Box 5">
            <a:extLst>
              <a:ext uri="{FF2B5EF4-FFF2-40B4-BE49-F238E27FC236}">
                <a16:creationId xmlns:a16="http://schemas.microsoft.com/office/drawing/2014/main" id="{423FD691-0602-4997-A3C3-695E6BDAE1D7}"/>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９．具体的な組織活動③</a:t>
            </a:r>
          </a:p>
        </p:txBody>
      </p:sp>
    </p:spTree>
    <p:extLst>
      <p:ext uri="{BB962C8B-B14F-4D97-AF65-F5344CB8AC3E}">
        <p14:creationId xmlns:p14="http://schemas.microsoft.com/office/powerpoint/2010/main" val="259704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a:extLst>
              <a:ext uri="{FF2B5EF4-FFF2-40B4-BE49-F238E27FC236}">
                <a16:creationId xmlns:a16="http://schemas.microsoft.com/office/drawing/2014/main" id="{2A9B29F9-B292-4C9F-BD7D-FB478BE6B06C}"/>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ext Box 5">
            <a:extLst>
              <a:ext uri="{FF2B5EF4-FFF2-40B4-BE49-F238E27FC236}">
                <a16:creationId xmlns:a16="http://schemas.microsoft.com/office/drawing/2014/main" id="{006A2865-8B53-4CB4-BC27-CFAF8D116415}"/>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１０．経営対策</a:t>
            </a:r>
          </a:p>
        </p:txBody>
      </p:sp>
      <p:sp>
        <p:nvSpPr>
          <p:cNvPr id="4" name="四角形: 角を丸くする 3">
            <a:extLst>
              <a:ext uri="{FF2B5EF4-FFF2-40B4-BE49-F238E27FC236}">
                <a16:creationId xmlns:a16="http://schemas.microsoft.com/office/drawing/2014/main" id="{D3340423-147E-417A-8B14-E152743BEC37}"/>
              </a:ext>
            </a:extLst>
          </p:cNvPr>
          <p:cNvSpPr/>
          <p:nvPr/>
        </p:nvSpPr>
        <p:spPr>
          <a:xfrm>
            <a:off x="1500828" y="4404559"/>
            <a:ext cx="8659257" cy="2080214"/>
          </a:xfrm>
          <a:prstGeom prst="roundRect">
            <a:avLst>
              <a:gd name="adj" fmla="val 9379"/>
            </a:avLst>
          </a:prstGeom>
          <a:solidFill>
            <a:srgbClr val="99FF99"/>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5" name="四角形: 角を丸くする 4">
            <a:extLst>
              <a:ext uri="{FF2B5EF4-FFF2-40B4-BE49-F238E27FC236}">
                <a16:creationId xmlns:a16="http://schemas.microsoft.com/office/drawing/2014/main" id="{19C09E1D-56C4-4DB5-9BB5-C34F2140218D}"/>
              </a:ext>
            </a:extLst>
          </p:cNvPr>
          <p:cNvSpPr/>
          <p:nvPr/>
        </p:nvSpPr>
        <p:spPr>
          <a:xfrm>
            <a:off x="1500828" y="2910245"/>
            <a:ext cx="8659257" cy="1386391"/>
          </a:xfrm>
          <a:prstGeom prst="roundRect">
            <a:avLst>
              <a:gd name="adj" fmla="val 14915"/>
            </a:avLst>
          </a:prstGeom>
          <a:solidFill>
            <a:srgbClr val="99FF99"/>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6" name="タイトル 1">
            <a:extLst>
              <a:ext uri="{FF2B5EF4-FFF2-40B4-BE49-F238E27FC236}">
                <a16:creationId xmlns:a16="http://schemas.microsoft.com/office/drawing/2014/main" id="{8223019A-DC35-473F-A56F-ADFA3049A1FC}"/>
              </a:ext>
            </a:extLst>
          </p:cNvPr>
          <p:cNvSpPr txBox="1">
            <a:spLocks/>
          </p:cNvSpPr>
          <p:nvPr/>
        </p:nvSpPr>
        <p:spPr>
          <a:xfrm>
            <a:off x="2203602" y="1079328"/>
            <a:ext cx="3238271" cy="484908"/>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rgbClr val="0000CC"/>
                </a:solidFill>
                <a:latin typeface="メイリオ" panose="020B0604030504040204" pitchFamily="50" charset="-128"/>
                <a:ea typeface="メイリオ" panose="020B0604030504040204" pitchFamily="50" charset="-128"/>
              </a:rPr>
              <a:t>労働条件の向上</a:t>
            </a:r>
          </a:p>
        </p:txBody>
      </p:sp>
      <p:sp>
        <p:nvSpPr>
          <p:cNvPr id="7" name="矢印: 右 6">
            <a:extLst>
              <a:ext uri="{FF2B5EF4-FFF2-40B4-BE49-F238E27FC236}">
                <a16:creationId xmlns:a16="http://schemas.microsoft.com/office/drawing/2014/main" id="{DBDE3685-3F91-437C-A86E-E6EB0DE7F6C8}"/>
              </a:ext>
            </a:extLst>
          </p:cNvPr>
          <p:cNvSpPr/>
          <p:nvPr/>
        </p:nvSpPr>
        <p:spPr>
          <a:xfrm flipH="1">
            <a:off x="5241645" y="1113834"/>
            <a:ext cx="742125" cy="331552"/>
          </a:xfrm>
          <a:prstGeom prst="rightArrow">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a:extLst>
              <a:ext uri="{FF2B5EF4-FFF2-40B4-BE49-F238E27FC236}">
                <a16:creationId xmlns:a16="http://schemas.microsoft.com/office/drawing/2014/main" id="{4F993252-348B-40CA-A197-FDD5142378CD}"/>
              </a:ext>
            </a:extLst>
          </p:cNvPr>
          <p:cNvSpPr txBox="1">
            <a:spLocks/>
          </p:cNvSpPr>
          <p:nvPr/>
        </p:nvSpPr>
        <p:spPr>
          <a:xfrm>
            <a:off x="6137248" y="1079328"/>
            <a:ext cx="4420322" cy="484908"/>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800" b="1" dirty="0">
                <a:solidFill>
                  <a:srgbClr val="FF0000"/>
                </a:solidFill>
                <a:latin typeface="メイリオ" panose="020B0604030504040204" pitchFamily="50" charset="-128"/>
                <a:ea typeface="メイリオ" panose="020B0604030504040204" pitchFamily="50" charset="-128"/>
              </a:rPr>
              <a:t>会社の安定・成長が必要</a:t>
            </a:r>
          </a:p>
        </p:txBody>
      </p:sp>
      <p:sp>
        <p:nvSpPr>
          <p:cNvPr id="9" name="タイトル 1">
            <a:extLst>
              <a:ext uri="{FF2B5EF4-FFF2-40B4-BE49-F238E27FC236}">
                <a16:creationId xmlns:a16="http://schemas.microsoft.com/office/drawing/2014/main" id="{47E6E943-D22F-4F62-A403-815D92318E01}"/>
              </a:ext>
            </a:extLst>
          </p:cNvPr>
          <p:cNvSpPr txBox="1">
            <a:spLocks/>
          </p:cNvSpPr>
          <p:nvPr/>
        </p:nvSpPr>
        <p:spPr>
          <a:xfrm>
            <a:off x="2636721" y="1651968"/>
            <a:ext cx="8086697" cy="1202113"/>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400" b="1" dirty="0">
                <a:latin typeface="メイリオ" panose="020B0604030504040204" pitchFamily="50" charset="-128"/>
                <a:ea typeface="メイリオ" panose="020B0604030504040204" pitchFamily="50" charset="-128"/>
              </a:rPr>
              <a:t>組合が会社に対し、</a:t>
            </a:r>
            <a:endParaRPr lang="en-US" altLang="ja-JP" sz="2400" b="1"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400" b="1" dirty="0">
                <a:latin typeface="メイリオ" panose="020B0604030504040204" pitchFamily="50" charset="-128"/>
                <a:ea typeface="メイリオ" panose="020B0604030504040204" pitchFamily="50" charset="-128"/>
              </a:rPr>
              <a:t>　　労働者目線での意見・要望等を提言することで、</a:t>
            </a:r>
            <a:endParaRPr lang="en-US" altLang="ja-JP" sz="2400" b="1"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400" b="1" dirty="0">
                <a:latin typeface="メイリオ" panose="020B0604030504040204" pitchFamily="50" charset="-128"/>
                <a:ea typeface="メイリオ" panose="020B0604030504040204" pitchFamily="50" charset="-128"/>
              </a:rPr>
              <a:t>　　　　　　納得できる企業経営を求める</a:t>
            </a:r>
            <a:endParaRPr lang="en-US" altLang="ja-JP" sz="2400" b="1" dirty="0">
              <a:latin typeface="メイリオ" panose="020B0604030504040204" pitchFamily="50" charset="-128"/>
              <a:ea typeface="メイリオ" panose="020B0604030504040204" pitchFamily="50" charset="-128"/>
            </a:endParaRPr>
          </a:p>
        </p:txBody>
      </p:sp>
      <p:sp>
        <p:nvSpPr>
          <p:cNvPr id="10" name="四角形: 角を丸くする 9">
            <a:extLst>
              <a:ext uri="{FF2B5EF4-FFF2-40B4-BE49-F238E27FC236}">
                <a16:creationId xmlns:a16="http://schemas.microsoft.com/office/drawing/2014/main" id="{76703918-18CD-4A5C-A739-DAAD6E4D9FCA}"/>
              </a:ext>
            </a:extLst>
          </p:cNvPr>
          <p:cNvSpPr/>
          <p:nvPr/>
        </p:nvSpPr>
        <p:spPr>
          <a:xfrm>
            <a:off x="1690611" y="919648"/>
            <a:ext cx="600386" cy="1865422"/>
          </a:xfrm>
          <a:prstGeom prst="roundRect">
            <a:avLst>
              <a:gd name="adj" fmla="val 14915"/>
            </a:avLst>
          </a:prstGeom>
          <a:solidFill>
            <a:schemeClr val="accent6">
              <a:lumMod val="50000"/>
            </a:schemeClr>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1" name="タイトル 1">
            <a:extLst>
              <a:ext uri="{FF2B5EF4-FFF2-40B4-BE49-F238E27FC236}">
                <a16:creationId xmlns:a16="http://schemas.microsoft.com/office/drawing/2014/main" id="{C73B4261-E933-47DB-B880-D287D8EC75EE}"/>
              </a:ext>
            </a:extLst>
          </p:cNvPr>
          <p:cNvSpPr txBox="1">
            <a:spLocks/>
          </p:cNvSpPr>
          <p:nvPr/>
        </p:nvSpPr>
        <p:spPr>
          <a:xfrm>
            <a:off x="1742369" y="1087804"/>
            <a:ext cx="515920" cy="169726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メイリオ" panose="020B0604030504040204" pitchFamily="50" charset="-128"/>
                <a:ea typeface="メイリオ" panose="020B0604030504040204" pitchFamily="50" charset="-128"/>
              </a:rPr>
              <a:t>経営対策</a:t>
            </a:r>
          </a:p>
        </p:txBody>
      </p:sp>
      <p:sp>
        <p:nvSpPr>
          <p:cNvPr id="12" name="タイトル 1">
            <a:extLst>
              <a:ext uri="{FF2B5EF4-FFF2-40B4-BE49-F238E27FC236}">
                <a16:creationId xmlns:a16="http://schemas.microsoft.com/office/drawing/2014/main" id="{21793BE6-FC14-41FF-AD98-AB936A27BC60}"/>
              </a:ext>
            </a:extLst>
          </p:cNvPr>
          <p:cNvSpPr txBox="1">
            <a:spLocks/>
          </p:cNvSpPr>
          <p:nvPr/>
        </p:nvSpPr>
        <p:spPr>
          <a:xfrm>
            <a:off x="1638850" y="3043410"/>
            <a:ext cx="4570337" cy="484908"/>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spcBef>
                <a:spcPts val="0"/>
              </a:spcBef>
            </a:pPr>
            <a:r>
              <a:rPr lang="ja-JP" altLang="en-US" sz="2800" b="1" dirty="0">
                <a:latin typeface="メイリオ" panose="020B0604030504040204" pitchFamily="50" charset="-128"/>
                <a:ea typeface="メイリオ" panose="020B0604030504040204" pitchFamily="50" charset="-128"/>
              </a:rPr>
              <a:t>組合が関与する主な事柄</a:t>
            </a:r>
          </a:p>
        </p:txBody>
      </p:sp>
      <p:sp>
        <p:nvSpPr>
          <p:cNvPr id="13" name="タイトル 1">
            <a:extLst>
              <a:ext uri="{FF2B5EF4-FFF2-40B4-BE49-F238E27FC236}">
                <a16:creationId xmlns:a16="http://schemas.microsoft.com/office/drawing/2014/main" id="{89660262-105D-4945-909C-6F6DC2B7C485}"/>
              </a:ext>
            </a:extLst>
          </p:cNvPr>
          <p:cNvSpPr txBox="1">
            <a:spLocks/>
          </p:cNvSpPr>
          <p:nvPr/>
        </p:nvSpPr>
        <p:spPr>
          <a:xfrm>
            <a:off x="1638850" y="4512762"/>
            <a:ext cx="4570337" cy="484908"/>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spcBef>
                <a:spcPts val="0"/>
              </a:spcBef>
            </a:pPr>
            <a:r>
              <a:rPr lang="ja-JP" altLang="en-US" sz="2800" b="1" dirty="0">
                <a:latin typeface="メイリオ" panose="020B0604030504040204" pitchFamily="50" charset="-128"/>
                <a:ea typeface="メイリオ" panose="020B0604030504040204" pitchFamily="50" charset="-128"/>
              </a:rPr>
              <a:t>経営関与の方法</a:t>
            </a:r>
          </a:p>
        </p:txBody>
      </p:sp>
      <p:sp>
        <p:nvSpPr>
          <p:cNvPr id="14" name="タイトル 1">
            <a:extLst>
              <a:ext uri="{FF2B5EF4-FFF2-40B4-BE49-F238E27FC236}">
                <a16:creationId xmlns:a16="http://schemas.microsoft.com/office/drawing/2014/main" id="{13AC0E79-11A1-4077-8FED-27A53406CA56}"/>
              </a:ext>
            </a:extLst>
          </p:cNvPr>
          <p:cNvSpPr txBox="1">
            <a:spLocks/>
          </p:cNvSpPr>
          <p:nvPr/>
        </p:nvSpPr>
        <p:spPr>
          <a:xfrm>
            <a:off x="1671692" y="3512463"/>
            <a:ext cx="8419381" cy="739194"/>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400" dirty="0">
                <a:latin typeface="メイリオ" panose="020B0604030504040204" pitchFamily="50" charset="-128"/>
                <a:ea typeface="メイリオ" panose="020B0604030504040204" pitchFamily="50" charset="-128"/>
              </a:rPr>
              <a:t>・人事（出向や派遣など） ・労働負荷や要員計画</a:t>
            </a:r>
            <a:endParaRPr lang="en-US" altLang="ja-JP" sz="2400"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400" dirty="0">
                <a:latin typeface="メイリオ" panose="020B0604030504040204" pitchFamily="50" charset="-128"/>
                <a:ea typeface="メイリオ" panose="020B0604030504040204" pitchFamily="50" charset="-128"/>
              </a:rPr>
              <a:t>・生産計画や販売計画　 ・事業計画　 ・組織改革　等</a:t>
            </a:r>
            <a:endParaRPr lang="en-US" altLang="ja-JP" sz="2400" dirty="0">
              <a:latin typeface="メイリオ" panose="020B0604030504040204" pitchFamily="50" charset="-128"/>
              <a:ea typeface="メイリオ" panose="020B0604030504040204" pitchFamily="50" charset="-128"/>
            </a:endParaRPr>
          </a:p>
        </p:txBody>
      </p:sp>
      <p:sp>
        <p:nvSpPr>
          <p:cNvPr id="15" name="タイトル 1">
            <a:extLst>
              <a:ext uri="{FF2B5EF4-FFF2-40B4-BE49-F238E27FC236}">
                <a16:creationId xmlns:a16="http://schemas.microsoft.com/office/drawing/2014/main" id="{08A756BB-A724-423F-9D35-A9DF69CF79CE}"/>
              </a:ext>
            </a:extLst>
          </p:cNvPr>
          <p:cNvSpPr txBox="1">
            <a:spLocks/>
          </p:cNvSpPr>
          <p:nvPr/>
        </p:nvSpPr>
        <p:spPr>
          <a:xfrm>
            <a:off x="1671692" y="5032175"/>
            <a:ext cx="8419381" cy="1419135"/>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400" dirty="0">
                <a:latin typeface="メイリオ" panose="020B0604030504040204" pitchFamily="50" charset="-128"/>
                <a:ea typeface="メイリオ" panose="020B0604030504040204" pitchFamily="50" charset="-128"/>
              </a:rPr>
              <a:t>・本部または支部が、該当するセクションと</a:t>
            </a:r>
            <a:endParaRPr lang="en-US" altLang="ja-JP" sz="2400" dirty="0">
              <a:latin typeface="メイリオ" panose="020B0604030504040204" pitchFamily="50" charset="-128"/>
              <a:ea typeface="メイリオ" panose="020B0604030504040204" pitchFamily="50" charset="-128"/>
            </a:endParaRPr>
          </a:p>
          <a:p>
            <a:pPr marL="6350" indent="-6350" algn="r">
              <a:spcBef>
                <a:spcPts val="0"/>
              </a:spcBef>
            </a:pPr>
            <a:r>
              <a:rPr lang="ja-JP" altLang="en-US" sz="2400" dirty="0">
                <a:latin typeface="メイリオ" panose="020B0604030504040204" pitchFamily="50" charset="-128"/>
                <a:ea typeface="メイリオ" panose="020B0604030504040204" pitchFamily="50" charset="-128"/>
              </a:rPr>
              <a:t>団体交渉や事務折衝をする方法</a:t>
            </a:r>
            <a:endParaRPr lang="en-US" altLang="ja-JP" sz="2400"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400" dirty="0">
                <a:latin typeface="メイリオ" panose="020B0604030504040204" pitchFamily="50" charset="-128"/>
                <a:ea typeface="メイリオ" panose="020B0604030504040204" pitchFamily="50" charset="-128"/>
              </a:rPr>
              <a:t>・委員会を作り交渉する方法</a:t>
            </a:r>
            <a:endParaRPr lang="en-US" altLang="ja-JP" sz="2400"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400" dirty="0">
                <a:latin typeface="メイリオ" panose="020B0604030504040204" pitchFamily="50" charset="-128"/>
                <a:ea typeface="メイリオ" panose="020B0604030504040204" pitchFamily="50" charset="-128"/>
              </a:rPr>
              <a:t>・職場単位で折衝する方法</a:t>
            </a:r>
            <a:endParaRPr lang="en-US" altLang="ja-JP" sz="2400" dirty="0">
              <a:latin typeface="メイリオ" panose="020B0604030504040204" pitchFamily="50" charset="-128"/>
              <a:ea typeface="メイリオ" panose="020B0604030504040204" pitchFamily="50" charset="-128"/>
            </a:endParaRPr>
          </a:p>
        </p:txBody>
      </p:sp>
      <p:sp>
        <p:nvSpPr>
          <p:cNvPr id="16" name="スライド番号プレースホルダー 5">
            <a:extLst>
              <a:ext uri="{FF2B5EF4-FFF2-40B4-BE49-F238E27FC236}">
                <a16:creationId xmlns:a16="http://schemas.microsoft.com/office/drawing/2014/main" id="{012423D1-F8F1-4502-BBC2-667385866AC9}"/>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15</a:t>
            </a:fld>
            <a:endParaRPr lang="en-US" sz="1800" dirty="0">
              <a:solidFill>
                <a:schemeClr val="tx1"/>
              </a:solidFill>
            </a:endParaRPr>
          </a:p>
        </p:txBody>
      </p:sp>
    </p:spTree>
    <p:extLst>
      <p:ext uri="{BB962C8B-B14F-4D97-AF65-F5344CB8AC3E}">
        <p14:creationId xmlns:p14="http://schemas.microsoft.com/office/powerpoint/2010/main" val="722617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AF9D1A9A-3FD4-4B6F-964A-3A1A3A8846DA}"/>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ext Box 5">
            <a:extLst>
              <a:ext uri="{FF2B5EF4-FFF2-40B4-BE49-F238E27FC236}">
                <a16:creationId xmlns:a16="http://schemas.microsoft.com/office/drawing/2014/main" id="{4E82B1A4-B52C-43F8-80AD-460BE6A05637}"/>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１１．具体的な経営対策活動</a:t>
            </a:r>
          </a:p>
        </p:txBody>
      </p:sp>
      <p:sp>
        <p:nvSpPr>
          <p:cNvPr id="5" name="Text Box 13">
            <a:extLst>
              <a:ext uri="{FF2B5EF4-FFF2-40B4-BE49-F238E27FC236}">
                <a16:creationId xmlns:a16="http://schemas.microsoft.com/office/drawing/2014/main" id="{0796583A-1756-4A22-BC5F-71B7E8406D0A}"/>
              </a:ext>
            </a:extLst>
          </p:cNvPr>
          <p:cNvSpPr txBox="1">
            <a:spLocks noChangeArrowheads="1"/>
          </p:cNvSpPr>
          <p:nvPr/>
        </p:nvSpPr>
        <p:spPr bwMode="auto">
          <a:xfrm>
            <a:off x="1004126" y="1144710"/>
            <a:ext cx="10571016" cy="5269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ts val="4000"/>
              </a:lnSpc>
              <a:spcBef>
                <a:spcPts val="0"/>
              </a:spcBef>
              <a:buFontTx/>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（１）時間外労働の管理</a:t>
            </a:r>
            <a:endParaRPr lang="en-US" altLang="ja-JP" sz="2800" b="1" dirty="0">
              <a:solidFill>
                <a:schemeClr val="accent1">
                  <a:lumMod val="75000"/>
                </a:schemeClr>
              </a:solidFill>
              <a:latin typeface="メイリオ" panose="020B0604030504040204" pitchFamily="50" charset="-128"/>
              <a:ea typeface="メイリオ" panose="020B0604030504040204" pitchFamily="50" charset="-128"/>
            </a:endParaRPr>
          </a:p>
          <a:p>
            <a:pPr marL="442913">
              <a:lnSpc>
                <a:spcPts val="4000"/>
              </a:lnSpc>
              <a:spcBef>
                <a:spcPts val="0"/>
              </a:spcBef>
              <a:spcAft>
                <a:spcPts val="600"/>
              </a:spcAft>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・時間外労働申請の確認、３６協定遵守状況確認</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a:lnSpc>
                <a:spcPts val="4000"/>
              </a:lnSpc>
              <a:spcBef>
                <a:spcPts val="0"/>
              </a:spcBef>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（２）経営対策</a:t>
            </a:r>
            <a:endParaRPr lang="en-US" altLang="ja-JP" sz="2800" dirty="0">
              <a:solidFill>
                <a:schemeClr val="accent1">
                  <a:lumMod val="7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・労使協議会　　</a:t>
            </a: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経営状況のチェックや経営課題に関する協議</a:t>
            </a:r>
            <a:endParaRPr lang="en-US" altLang="ja-JP" sz="2400"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・総務人事課との定例会</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984250">
              <a:lnSpc>
                <a:spcPts val="4000"/>
              </a:lnSpc>
              <a:spcBef>
                <a:spcPts val="0"/>
              </a:spcBef>
              <a:buNone/>
            </a:pP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時間外申請状況、イレギュラー勤務、有給休暇取得状況の確認、</a:t>
            </a:r>
            <a:endParaRPr lang="en-US" altLang="ja-JP" sz="2000" dirty="0">
              <a:solidFill>
                <a:schemeClr val="tx1">
                  <a:lumMod val="85000"/>
                  <a:lumOff val="15000"/>
                </a:schemeClr>
              </a:solidFill>
              <a:latin typeface="メイリオ" panose="020B0604030504040204" pitchFamily="50" charset="-128"/>
              <a:ea typeface="メイリオ" panose="020B0604030504040204" pitchFamily="50" charset="-128"/>
            </a:endParaRPr>
          </a:p>
          <a:p>
            <a:pPr marL="984250">
              <a:lnSpc>
                <a:spcPts val="4000"/>
              </a:lnSpc>
              <a:spcBef>
                <a:spcPts val="0"/>
              </a:spcBef>
              <a:spcAft>
                <a:spcPts val="600"/>
              </a:spcAft>
              <a:buNone/>
            </a:pP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長期休暇の出勤申請・代休取得状況確認、経営トピックスの共有</a:t>
            </a:r>
            <a:endParaRPr lang="en-US" altLang="ja-JP" sz="1800" b="1" dirty="0">
              <a:solidFill>
                <a:schemeClr val="tx1">
                  <a:lumMod val="85000"/>
                  <a:lumOff val="15000"/>
                </a:schemeClr>
              </a:solidFill>
              <a:latin typeface="メイリオ" panose="020B0604030504040204" pitchFamily="50" charset="-128"/>
              <a:ea typeface="メイリオ" panose="020B0604030504040204" pitchFamily="50" charset="-128"/>
            </a:endParaRPr>
          </a:p>
          <a:p>
            <a:pPr>
              <a:lnSpc>
                <a:spcPts val="4000"/>
              </a:lnSpc>
              <a:spcBef>
                <a:spcPts val="0"/>
              </a:spcBef>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（３）安全衛生管理</a:t>
            </a:r>
            <a:endParaRPr lang="en-US" altLang="ja-JP" sz="2800" dirty="0">
              <a:solidFill>
                <a:schemeClr val="accent1">
                  <a:lumMod val="7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・安全衛生推進委員会への参画</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40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・時間外労働管理における健康管理チェック</a:t>
            </a:r>
            <a:endParaRPr lang="en-US" altLang="ja-JP" sz="28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6" name="スライド番号プレースホルダー 5">
            <a:extLst>
              <a:ext uri="{FF2B5EF4-FFF2-40B4-BE49-F238E27FC236}">
                <a16:creationId xmlns:a16="http://schemas.microsoft.com/office/drawing/2014/main" id="{5212763F-1C75-4127-A423-E71DDA441769}"/>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16</a:t>
            </a:fld>
            <a:endParaRPr lang="en-US" sz="1800" dirty="0">
              <a:solidFill>
                <a:schemeClr val="tx1"/>
              </a:solidFill>
            </a:endParaRPr>
          </a:p>
        </p:txBody>
      </p:sp>
    </p:spTree>
    <p:extLst>
      <p:ext uri="{BB962C8B-B14F-4D97-AF65-F5344CB8AC3E}">
        <p14:creationId xmlns:p14="http://schemas.microsoft.com/office/powerpoint/2010/main" val="2858660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a:extLst>
              <a:ext uri="{FF2B5EF4-FFF2-40B4-BE49-F238E27FC236}">
                <a16:creationId xmlns:a16="http://schemas.microsoft.com/office/drawing/2014/main" id="{F5A55866-D923-48F3-B549-E5BC3A69CF65}"/>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ext Box 5">
            <a:extLst>
              <a:ext uri="{FF2B5EF4-FFF2-40B4-BE49-F238E27FC236}">
                <a16:creationId xmlns:a16="http://schemas.microsoft.com/office/drawing/2014/main" id="{7D58EF85-1519-44C7-9DB5-E099B9D7A45B}"/>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１２．自主福祉・社会貢献</a:t>
            </a:r>
          </a:p>
        </p:txBody>
      </p:sp>
      <p:sp>
        <p:nvSpPr>
          <p:cNvPr id="16" name="四角形: 角を丸くする 15">
            <a:extLst>
              <a:ext uri="{FF2B5EF4-FFF2-40B4-BE49-F238E27FC236}">
                <a16:creationId xmlns:a16="http://schemas.microsoft.com/office/drawing/2014/main" id="{7935C045-DD75-402D-920B-88AB462C2343}"/>
              </a:ext>
            </a:extLst>
          </p:cNvPr>
          <p:cNvSpPr/>
          <p:nvPr/>
        </p:nvSpPr>
        <p:spPr>
          <a:xfrm>
            <a:off x="706495" y="1514472"/>
            <a:ext cx="5337770" cy="5109192"/>
          </a:xfrm>
          <a:prstGeom prst="roundRect">
            <a:avLst>
              <a:gd name="adj" fmla="val 4323"/>
            </a:avLst>
          </a:prstGeom>
          <a:solidFill>
            <a:schemeClr val="bg1"/>
          </a:solidFill>
          <a:ln w="38100">
            <a:solidFill>
              <a:srgbClr val="0000C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四角形: 角を丸くする 16">
            <a:extLst>
              <a:ext uri="{FF2B5EF4-FFF2-40B4-BE49-F238E27FC236}">
                <a16:creationId xmlns:a16="http://schemas.microsoft.com/office/drawing/2014/main" id="{8146D628-E7E9-4048-A422-EDE2BCFA10B0}"/>
              </a:ext>
            </a:extLst>
          </p:cNvPr>
          <p:cNvSpPr/>
          <p:nvPr/>
        </p:nvSpPr>
        <p:spPr>
          <a:xfrm>
            <a:off x="613812" y="1403826"/>
            <a:ext cx="3569774" cy="619095"/>
          </a:xfrm>
          <a:prstGeom prst="roundRect">
            <a:avLst>
              <a:gd name="adj" fmla="val 14915"/>
            </a:avLst>
          </a:prstGeom>
          <a:solidFill>
            <a:srgbClr val="800000"/>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8" name="タイトル 1">
            <a:extLst>
              <a:ext uri="{FF2B5EF4-FFF2-40B4-BE49-F238E27FC236}">
                <a16:creationId xmlns:a16="http://schemas.microsoft.com/office/drawing/2014/main" id="{50BE09F2-2866-4B45-8B4E-FBCA821DD694}"/>
              </a:ext>
            </a:extLst>
          </p:cNvPr>
          <p:cNvSpPr txBox="1">
            <a:spLocks/>
          </p:cNvSpPr>
          <p:nvPr/>
        </p:nvSpPr>
        <p:spPr>
          <a:xfrm>
            <a:off x="544800" y="1520223"/>
            <a:ext cx="3569774" cy="619095"/>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a:solidFill>
                  <a:schemeClr val="bg1"/>
                </a:solidFill>
                <a:latin typeface="メイリオ" panose="020B0604030504040204" pitchFamily="50" charset="-128"/>
                <a:ea typeface="メイリオ" panose="020B0604030504040204" pitchFamily="50" charset="-128"/>
              </a:rPr>
              <a:t>労働者自主福祉活動</a:t>
            </a:r>
          </a:p>
        </p:txBody>
      </p:sp>
      <p:sp>
        <p:nvSpPr>
          <p:cNvPr id="19" name="タイトル 1">
            <a:extLst>
              <a:ext uri="{FF2B5EF4-FFF2-40B4-BE49-F238E27FC236}">
                <a16:creationId xmlns:a16="http://schemas.microsoft.com/office/drawing/2014/main" id="{3FFB226C-BC35-4B19-A36C-143EBBD4ECB2}"/>
              </a:ext>
            </a:extLst>
          </p:cNvPr>
          <p:cNvSpPr txBox="1">
            <a:spLocks/>
          </p:cNvSpPr>
          <p:nvPr/>
        </p:nvSpPr>
        <p:spPr>
          <a:xfrm>
            <a:off x="865449" y="2133937"/>
            <a:ext cx="5029200" cy="852744"/>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400" b="1" dirty="0">
                <a:latin typeface="メイリオ" panose="020B0604030504040204" pitchFamily="50" charset="-128"/>
                <a:ea typeface="メイリオ" panose="020B0604030504040204" pitchFamily="50" charset="-128"/>
              </a:rPr>
              <a:t>相互扶助の観点で労働組合が</a:t>
            </a:r>
            <a:endParaRPr lang="en-US" altLang="ja-JP" sz="2400" b="1"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400" b="1" dirty="0">
                <a:latin typeface="メイリオ" panose="020B0604030504040204" pitchFamily="50" charset="-128"/>
                <a:ea typeface="メイリオ" panose="020B0604030504040204" pitchFamily="50" charset="-128"/>
              </a:rPr>
              <a:t>中心となって進めている福祉制度</a:t>
            </a:r>
            <a:endParaRPr lang="en-US" altLang="ja-JP" sz="2400" b="1" dirty="0">
              <a:latin typeface="メイリオ" panose="020B0604030504040204" pitchFamily="50" charset="-128"/>
              <a:ea typeface="メイリオ" panose="020B0604030504040204" pitchFamily="50" charset="-128"/>
            </a:endParaRPr>
          </a:p>
        </p:txBody>
      </p:sp>
      <p:sp>
        <p:nvSpPr>
          <p:cNvPr id="20" name="タイトル 1">
            <a:extLst>
              <a:ext uri="{FF2B5EF4-FFF2-40B4-BE49-F238E27FC236}">
                <a16:creationId xmlns:a16="http://schemas.microsoft.com/office/drawing/2014/main" id="{30A70736-4F73-4722-83AE-0A136D378C18}"/>
              </a:ext>
            </a:extLst>
          </p:cNvPr>
          <p:cNvSpPr txBox="1">
            <a:spLocks/>
          </p:cNvSpPr>
          <p:nvPr/>
        </p:nvSpPr>
        <p:spPr>
          <a:xfrm>
            <a:off x="1054402" y="3461450"/>
            <a:ext cx="3060172" cy="43861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000" dirty="0">
                <a:latin typeface="メイリオ" panose="020B0604030504040204" pitchFamily="50" charset="-128"/>
                <a:ea typeface="メイリオ" panose="020B0604030504040204" pitchFamily="50" charset="-128"/>
              </a:rPr>
              <a:t>労働金庫の利用促進</a:t>
            </a:r>
            <a:endParaRPr lang="en-US" altLang="ja-JP" sz="2000" dirty="0">
              <a:latin typeface="メイリオ" panose="020B0604030504040204" pitchFamily="50" charset="-128"/>
              <a:ea typeface="メイリオ" panose="020B0604030504040204" pitchFamily="50" charset="-128"/>
            </a:endParaRPr>
          </a:p>
        </p:txBody>
      </p:sp>
      <p:sp>
        <p:nvSpPr>
          <p:cNvPr id="21" name="タイトル 1">
            <a:extLst>
              <a:ext uri="{FF2B5EF4-FFF2-40B4-BE49-F238E27FC236}">
                <a16:creationId xmlns:a16="http://schemas.microsoft.com/office/drawing/2014/main" id="{C60DB805-C667-4FB8-86E4-74B4AAB42735}"/>
              </a:ext>
            </a:extLst>
          </p:cNvPr>
          <p:cNvSpPr txBox="1">
            <a:spLocks/>
          </p:cNvSpPr>
          <p:nvPr/>
        </p:nvSpPr>
        <p:spPr>
          <a:xfrm>
            <a:off x="1054402" y="5111044"/>
            <a:ext cx="3060172" cy="43861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000" dirty="0">
                <a:latin typeface="メイリオ" panose="020B0604030504040204" pitchFamily="50" charset="-128"/>
                <a:ea typeface="メイリオ" panose="020B0604030504040204" pitchFamily="50" charset="-128"/>
              </a:rPr>
              <a:t>共済の利用促進</a:t>
            </a:r>
            <a:endParaRPr lang="en-US" altLang="ja-JP" sz="2000" dirty="0">
              <a:latin typeface="メイリオ" panose="020B0604030504040204" pitchFamily="50" charset="-128"/>
              <a:ea typeface="メイリオ" panose="020B0604030504040204" pitchFamily="50" charset="-128"/>
            </a:endParaRPr>
          </a:p>
        </p:txBody>
      </p:sp>
      <p:sp>
        <p:nvSpPr>
          <p:cNvPr id="22" name="タイトル 1">
            <a:extLst>
              <a:ext uri="{FF2B5EF4-FFF2-40B4-BE49-F238E27FC236}">
                <a16:creationId xmlns:a16="http://schemas.microsoft.com/office/drawing/2014/main" id="{0FCA784A-77F0-4D83-82F1-8341C6AFC645}"/>
              </a:ext>
            </a:extLst>
          </p:cNvPr>
          <p:cNvSpPr txBox="1">
            <a:spLocks/>
          </p:cNvSpPr>
          <p:nvPr/>
        </p:nvSpPr>
        <p:spPr>
          <a:xfrm>
            <a:off x="1428323" y="3779205"/>
            <a:ext cx="4313830" cy="77249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000" dirty="0">
                <a:latin typeface="メイリオ" panose="020B0604030504040204" pitchFamily="50" charset="-128"/>
                <a:ea typeface="メイリオ" panose="020B0604030504040204" pitchFamily="50" charset="-128"/>
              </a:rPr>
              <a:t>・預金、融資、各種商品の利用促進</a:t>
            </a:r>
            <a:endParaRPr lang="en-US" altLang="ja-JP" sz="2000"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000" dirty="0">
                <a:latin typeface="メイリオ" panose="020B0604030504040204" pitchFamily="50" charset="-128"/>
                <a:ea typeface="メイリオ" panose="020B0604030504040204" pitchFamily="50" charset="-128"/>
              </a:rPr>
              <a:t>・金融関連の知識向上、セミナー</a:t>
            </a:r>
            <a:endParaRPr lang="en-US" altLang="ja-JP" sz="2000" dirty="0">
              <a:latin typeface="メイリオ" panose="020B0604030504040204" pitchFamily="50" charset="-128"/>
              <a:ea typeface="メイリオ" panose="020B0604030504040204" pitchFamily="50" charset="-128"/>
            </a:endParaRPr>
          </a:p>
        </p:txBody>
      </p:sp>
      <p:sp>
        <p:nvSpPr>
          <p:cNvPr id="23" name="タイトル 1">
            <a:extLst>
              <a:ext uri="{FF2B5EF4-FFF2-40B4-BE49-F238E27FC236}">
                <a16:creationId xmlns:a16="http://schemas.microsoft.com/office/drawing/2014/main" id="{51B4AC45-3550-4A8F-8494-527360AE4F66}"/>
              </a:ext>
            </a:extLst>
          </p:cNvPr>
          <p:cNvSpPr txBox="1">
            <a:spLocks/>
          </p:cNvSpPr>
          <p:nvPr/>
        </p:nvSpPr>
        <p:spPr>
          <a:xfrm>
            <a:off x="1428323" y="5400108"/>
            <a:ext cx="4466326" cy="132309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000" dirty="0">
                <a:latin typeface="メイリオ" panose="020B0604030504040204" pitchFamily="50" charset="-128"/>
                <a:ea typeface="メイリオ" panose="020B0604030504040204" pitchFamily="50" charset="-128"/>
              </a:rPr>
              <a:t>・</a:t>
            </a:r>
            <a:r>
              <a:rPr lang="ja-JP" altLang="en-US" sz="2000" dirty="0" err="1">
                <a:latin typeface="メイリオ" panose="020B0604030504040204" pitchFamily="50" charset="-128"/>
                <a:ea typeface="メイリオ" panose="020B0604030504040204" pitchFamily="50" charset="-128"/>
              </a:rPr>
              <a:t>こくみん</a:t>
            </a:r>
            <a:r>
              <a:rPr lang="ja-JP" altLang="en-US" sz="2000" dirty="0">
                <a:latin typeface="メイリオ" panose="020B0604030504040204" pitchFamily="50" charset="-128"/>
                <a:ea typeface="メイリオ" panose="020B0604030504040204" pitchFamily="50" charset="-128"/>
              </a:rPr>
              <a:t>共済ｃｏｏｐの利用促進</a:t>
            </a:r>
            <a:endParaRPr lang="en-US" altLang="ja-JP" sz="2000"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000" dirty="0">
                <a:latin typeface="メイリオ" panose="020B0604030504040204" pitchFamily="50" charset="-128"/>
                <a:ea typeface="メイリオ" panose="020B0604030504040204" pitchFamily="50" charset="-128"/>
              </a:rPr>
              <a:t>・産別共済の利用促進</a:t>
            </a:r>
            <a:endParaRPr lang="en-US" altLang="ja-JP" sz="2000"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000" dirty="0">
                <a:latin typeface="メイリオ" panose="020B0604030504040204" pitchFamily="50" charset="-128"/>
                <a:ea typeface="メイリオ" panose="020B0604030504040204" pitchFamily="50" charset="-128"/>
              </a:rPr>
              <a:t>・可処分所得の向上、セミナー</a:t>
            </a:r>
            <a:endParaRPr lang="en-US" altLang="ja-JP" sz="2000" dirty="0">
              <a:latin typeface="メイリオ" panose="020B0604030504040204" pitchFamily="50" charset="-128"/>
              <a:ea typeface="メイリオ" panose="020B0604030504040204" pitchFamily="50" charset="-128"/>
            </a:endParaRPr>
          </a:p>
          <a:p>
            <a:pPr marL="3671888" indent="-6350" algn="l">
              <a:spcBef>
                <a:spcPts val="0"/>
              </a:spcBef>
            </a:pPr>
            <a:r>
              <a:rPr lang="ja-JP" altLang="en-US" sz="2000" dirty="0">
                <a:latin typeface="メイリオ" panose="020B0604030504040204" pitchFamily="50" charset="-128"/>
                <a:ea typeface="メイリオ" panose="020B0604030504040204" pitchFamily="50" charset="-128"/>
              </a:rPr>
              <a:t>等</a:t>
            </a:r>
            <a:endParaRPr lang="en-US" altLang="ja-JP" sz="2000" dirty="0">
              <a:latin typeface="メイリオ" panose="020B0604030504040204" pitchFamily="50" charset="-128"/>
              <a:ea typeface="メイリオ" panose="020B0604030504040204" pitchFamily="50" charset="-128"/>
            </a:endParaRPr>
          </a:p>
        </p:txBody>
      </p:sp>
      <p:sp>
        <p:nvSpPr>
          <p:cNvPr id="24" name="四角形: 角を丸くする 23">
            <a:extLst>
              <a:ext uri="{FF2B5EF4-FFF2-40B4-BE49-F238E27FC236}">
                <a16:creationId xmlns:a16="http://schemas.microsoft.com/office/drawing/2014/main" id="{37624B50-5269-4D8B-96D7-1B40C34D5060}"/>
              </a:ext>
            </a:extLst>
          </p:cNvPr>
          <p:cNvSpPr/>
          <p:nvPr/>
        </p:nvSpPr>
        <p:spPr>
          <a:xfrm>
            <a:off x="6490697" y="1514473"/>
            <a:ext cx="4886140" cy="4538570"/>
          </a:xfrm>
          <a:prstGeom prst="roundRect">
            <a:avLst>
              <a:gd name="adj" fmla="val 4323"/>
            </a:avLst>
          </a:prstGeom>
          <a:solidFill>
            <a:schemeClr val="bg1"/>
          </a:solidFill>
          <a:ln w="38100">
            <a:solidFill>
              <a:srgbClr val="0000C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四角形: 角を丸くする 24">
            <a:extLst>
              <a:ext uri="{FF2B5EF4-FFF2-40B4-BE49-F238E27FC236}">
                <a16:creationId xmlns:a16="http://schemas.microsoft.com/office/drawing/2014/main" id="{A53A1F5E-433A-4FFE-BCB4-08B9490C16F5}"/>
              </a:ext>
            </a:extLst>
          </p:cNvPr>
          <p:cNvSpPr/>
          <p:nvPr/>
        </p:nvSpPr>
        <p:spPr>
          <a:xfrm>
            <a:off x="6398015" y="1403826"/>
            <a:ext cx="2618680" cy="619095"/>
          </a:xfrm>
          <a:prstGeom prst="roundRect">
            <a:avLst>
              <a:gd name="adj" fmla="val 14915"/>
            </a:avLst>
          </a:prstGeom>
          <a:solidFill>
            <a:srgbClr val="800000"/>
          </a:solidFill>
          <a:ln w="571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6" name="タイトル 1">
            <a:extLst>
              <a:ext uri="{FF2B5EF4-FFF2-40B4-BE49-F238E27FC236}">
                <a16:creationId xmlns:a16="http://schemas.microsoft.com/office/drawing/2014/main" id="{0F2C0166-719D-4916-80E2-41BDFF41C253}"/>
              </a:ext>
            </a:extLst>
          </p:cNvPr>
          <p:cNvSpPr txBox="1">
            <a:spLocks/>
          </p:cNvSpPr>
          <p:nvPr/>
        </p:nvSpPr>
        <p:spPr>
          <a:xfrm>
            <a:off x="6329002" y="1520223"/>
            <a:ext cx="2840092" cy="619095"/>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a:solidFill>
                  <a:schemeClr val="bg1"/>
                </a:solidFill>
                <a:latin typeface="メイリオ" panose="020B0604030504040204" pitchFamily="50" charset="-128"/>
                <a:ea typeface="メイリオ" panose="020B0604030504040204" pitchFamily="50" charset="-128"/>
              </a:rPr>
              <a:t>社会貢献活動</a:t>
            </a:r>
          </a:p>
        </p:txBody>
      </p:sp>
      <p:sp>
        <p:nvSpPr>
          <p:cNvPr id="27" name="タイトル 1">
            <a:extLst>
              <a:ext uri="{FF2B5EF4-FFF2-40B4-BE49-F238E27FC236}">
                <a16:creationId xmlns:a16="http://schemas.microsoft.com/office/drawing/2014/main" id="{345AFAAA-FA3D-4D40-98E6-BF39ACF04F44}"/>
              </a:ext>
            </a:extLst>
          </p:cNvPr>
          <p:cNvSpPr txBox="1">
            <a:spLocks/>
          </p:cNvSpPr>
          <p:nvPr/>
        </p:nvSpPr>
        <p:spPr>
          <a:xfrm>
            <a:off x="6632618" y="2133937"/>
            <a:ext cx="4961024" cy="852744"/>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400" b="1" dirty="0">
                <a:latin typeface="メイリオ" panose="020B0604030504040204" pitchFamily="50" charset="-128"/>
                <a:ea typeface="メイリオ" panose="020B0604030504040204" pitchFamily="50" charset="-128"/>
              </a:rPr>
              <a:t>対外的な活動の重要性から、</a:t>
            </a:r>
            <a:endParaRPr lang="en-US" altLang="ja-JP" sz="2400" b="1"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400" b="1" dirty="0">
                <a:latin typeface="メイリオ" panose="020B0604030504040204" pitchFamily="50" charset="-128"/>
                <a:ea typeface="メイリオ" panose="020B0604030504040204" pitchFamily="50" charset="-128"/>
              </a:rPr>
              <a:t>企業内にとどまらない貢献活動</a:t>
            </a:r>
            <a:endParaRPr lang="en-US" altLang="ja-JP" sz="2400" b="1" dirty="0">
              <a:latin typeface="メイリオ" panose="020B0604030504040204" pitchFamily="50" charset="-128"/>
              <a:ea typeface="メイリオ" panose="020B0604030504040204" pitchFamily="50" charset="-128"/>
            </a:endParaRPr>
          </a:p>
        </p:txBody>
      </p:sp>
      <p:sp>
        <p:nvSpPr>
          <p:cNvPr id="30" name="タイトル 1">
            <a:extLst>
              <a:ext uri="{FF2B5EF4-FFF2-40B4-BE49-F238E27FC236}">
                <a16:creationId xmlns:a16="http://schemas.microsoft.com/office/drawing/2014/main" id="{5C6368EF-F03C-4856-9022-10378F891555}"/>
              </a:ext>
            </a:extLst>
          </p:cNvPr>
          <p:cNvSpPr txBox="1">
            <a:spLocks/>
          </p:cNvSpPr>
          <p:nvPr/>
        </p:nvSpPr>
        <p:spPr>
          <a:xfrm>
            <a:off x="6817828" y="3032608"/>
            <a:ext cx="4559009" cy="2804833"/>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000" dirty="0">
                <a:latin typeface="メイリオ" panose="020B0604030504040204" pitchFamily="50" charset="-128"/>
                <a:ea typeface="メイリオ" panose="020B0604030504040204" pitchFamily="50" charset="-128"/>
              </a:rPr>
              <a:t>・ゴミ拾い活動</a:t>
            </a:r>
            <a:endParaRPr lang="en-US" altLang="ja-JP" sz="2000"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000" dirty="0">
                <a:latin typeface="メイリオ" panose="020B0604030504040204" pitchFamily="50" charset="-128"/>
                <a:ea typeface="メイリオ" panose="020B0604030504040204" pitchFamily="50" charset="-128"/>
              </a:rPr>
              <a:t>　　　（クリーンキャンペーン）</a:t>
            </a:r>
            <a:endParaRPr lang="en-US" altLang="ja-JP" sz="2000"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000" dirty="0">
                <a:latin typeface="メイリオ" panose="020B0604030504040204" pitchFamily="50" charset="-128"/>
                <a:ea typeface="メイリオ" panose="020B0604030504040204" pitchFamily="50" charset="-128"/>
              </a:rPr>
              <a:t>・災害支援募金</a:t>
            </a:r>
            <a:endParaRPr lang="en-US" altLang="ja-JP" sz="2000"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000" dirty="0">
                <a:latin typeface="メイリオ" panose="020B0604030504040204" pitchFamily="50" charset="-128"/>
                <a:ea typeface="メイリオ" panose="020B0604030504040204" pitchFamily="50" charset="-128"/>
              </a:rPr>
              <a:t>・生活困窮者、</a:t>
            </a:r>
            <a:r>
              <a:rPr lang="ja-JP" altLang="en-US" sz="2000" dirty="0" err="1">
                <a:latin typeface="メイリオ" panose="020B0604030504040204" pitchFamily="50" charset="-128"/>
                <a:ea typeface="メイリオ" panose="020B0604030504040204" pitchFamily="50" charset="-128"/>
              </a:rPr>
              <a:t>障がい</a:t>
            </a:r>
            <a:r>
              <a:rPr lang="ja-JP" altLang="en-US" sz="2000" dirty="0">
                <a:latin typeface="メイリオ" panose="020B0604030504040204" pitchFamily="50" charset="-128"/>
                <a:ea typeface="メイリオ" panose="020B0604030504040204" pitchFamily="50" charset="-128"/>
              </a:rPr>
              <a:t>者支援</a:t>
            </a:r>
            <a:endParaRPr lang="en-US" altLang="ja-JP" sz="2000"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000" dirty="0">
                <a:latin typeface="メイリオ" panose="020B0604030504040204" pitchFamily="50" charset="-128"/>
                <a:ea typeface="メイリオ" panose="020B0604030504040204" pitchFamily="50" charset="-128"/>
              </a:rPr>
              <a:t>・歳末助け合い募金</a:t>
            </a:r>
            <a:endParaRPr lang="en-US" altLang="ja-JP" sz="2000" dirty="0">
              <a:latin typeface="メイリオ" panose="020B0604030504040204" pitchFamily="50" charset="-128"/>
              <a:ea typeface="メイリオ" panose="020B0604030504040204" pitchFamily="50" charset="-128"/>
            </a:endParaRPr>
          </a:p>
          <a:p>
            <a:pPr marL="3490913" indent="-6350" algn="l">
              <a:spcBef>
                <a:spcPts val="0"/>
              </a:spcBef>
            </a:pPr>
            <a:r>
              <a:rPr lang="ja-JP" altLang="en-US" sz="2000" dirty="0">
                <a:latin typeface="メイリオ" panose="020B0604030504040204" pitchFamily="50" charset="-128"/>
                <a:ea typeface="メイリオ" panose="020B0604030504040204" pitchFamily="50" charset="-128"/>
              </a:rPr>
              <a:t>等</a:t>
            </a:r>
            <a:endParaRPr lang="en-US" altLang="ja-JP" sz="2000" dirty="0">
              <a:latin typeface="メイリオ" panose="020B0604030504040204" pitchFamily="50" charset="-128"/>
              <a:ea typeface="メイリオ" panose="020B0604030504040204" pitchFamily="50" charset="-128"/>
            </a:endParaRPr>
          </a:p>
          <a:p>
            <a:pPr marL="3490913" indent="-6350" algn="l">
              <a:spcBef>
                <a:spcPts val="0"/>
              </a:spcBef>
            </a:pPr>
            <a:endParaRPr lang="en-US" altLang="ja-JP" sz="2000" dirty="0">
              <a:latin typeface="メイリオ" panose="020B0604030504040204" pitchFamily="50" charset="-128"/>
              <a:ea typeface="メイリオ" panose="020B0604030504040204" pitchFamily="50" charset="-128"/>
            </a:endParaRPr>
          </a:p>
          <a:p>
            <a:pPr marL="6350" indent="-6350" algn="l">
              <a:spcBef>
                <a:spcPts val="0"/>
              </a:spcBef>
            </a:pP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主に、上部団体からの支援要請に</a:t>
            </a:r>
            <a:endParaRPr lang="en-US" altLang="ja-JP" sz="2000"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000" dirty="0">
                <a:latin typeface="メイリオ" panose="020B0604030504040204" pitchFamily="50" charset="-128"/>
                <a:ea typeface="メイリオ" panose="020B0604030504040204" pitchFamily="50" charset="-128"/>
              </a:rPr>
              <a:t>　応えることが多い</a:t>
            </a:r>
            <a:endParaRPr lang="en-US" altLang="ja-JP" sz="2000" dirty="0">
              <a:latin typeface="メイリオ" panose="020B0604030504040204" pitchFamily="50" charset="-128"/>
              <a:ea typeface="メイリオ" panose="020B0604030504040204" pitchFamily="50" charset="-128"/>
            </a:endParaRPr>
          </a:p>
        </p:txBody>
      </p:sp>
      <p:sp>
        <p:nvSpPr>
          <p:cNvPr id="32" name="タイトル 1">
            <a:extLst>
              <a:ext uri="{FF2B5EF4-FFF2-40B4-BE49-F238E27FC236}">
                <a16:creationId xmlns:a16="http://schemas.microsoft.com/office/drawing/2014/main" id="{96A5CC7D-3783-448E-9493-C90BC4A93373}"/>
              </a:ext>
            </a:extLst>
          </p:cNvPr>
          <p:cNvSpPr txBox="1">
            <a:spLocks/>
          </p:cNvSpPr>
          <p:nvPr/>
        </p:nvSpPr>
        <p:spPr>
          <a:xfrm>
            <a:off x="540327" y="921129"/>
            <a:ext cx="11194473" cy="479893"/>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400" dirty="0">
                <a:latin typeface="メイリオ" panose="020B0604030504040204" pitchFamily="50" charset="-128"/>
                <a:ea typeface="メイリオ" panose="020B0604030504040204" pitchFamily="50" charset="-128"/>
              </a:rPr>
              <a:t>私たちが、豊かで安心な生活を送るためには、福祉制度の充実も重要です。</a:t>
            </a:r>
            <a:endParaRPr lang="en-US" altLang="ja-JP" sz="2400" dirty="0">
              <a:latin typeface="メイリオ" panose="020B0604030504040204" pitchFamily="50" charset="-128"/>
              <a:ea typeface="メイリオ" panose="020B0604030504040204" pitchFamily="50" charset="-128"/>
            </a:endParaRPr>
          </a:p>
        </p:txBody>
      </p:sp>
      <p:sp>
        <p:nvSpPr>
          <p:cNvPr id="34" name="スライド番号プレースホルダー 5">
            <a:extLst>
              <a:ext uri="{FF2B5EF4-FFF2-40B4-BE49-F238E27FC236}">
                <a16:creationId xmlns:a16="http://schemas.microsoft.com/office/drawing/2014/main" id="{243E6FEC-6351-4C47-A1D3-FFB5130B5E42}"/>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17</a:t>
            </a:fld>
            <a:endParaRPr lang="en-US" sz="1800" dirty="0">
              <a:solidFill>
                <a:schemeClr val="tx1"/>
              </a:solidFill>
            </a:endParaRPr>
          </a:p>
        </p:txBody>
      </p:sp>
      <p:sp>
        <p:nvSpPr>
          <p:cNvPr id="36" name="正方形/長方形 35">
            <a:extLst>
              <a:ext uri="{FF2B5EF4-FFF2-40B4-BE49-F238E27FC236}">
                <a16:creationId xmlns:a16="http://schemas.microsoft.com/office/drawing/2014/main" id="{3F58327E-E03C-4694-AFFD-B904C65213E4}"/>
              </a:ext>
            </a:extLst>
          </p:cNvPr>
          <p:cNvSpPr/>
          <p:nvPr/>
        </p:nvSpPr>
        <p:spPr>
          <a:xfrm>
            <a:off x="778365" y="3031154"/>
            <a:ext cx="5178816"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タイトル 1">
            <a:extLst>
              <a:ext uri="{FF2B5EF4-FFF2-40B4-BE49-F238E27FC236}">
                <a16:creationId xmlns:a16="http://schemas.microsoft.com/office/drawing/2014/main" id="{31743910-44DE-43D9-8652-7F61FA1196A0}"/>
              </a:ext>
            </a:extLst>
          </p:cNvPr>
          <p:cNvSpPr txBox="1">
            <a:spLocks/>
          </p:cNvSpPr>
          <p:nvPr/>
        </p:nvSpPr>
        <p:spPr>
          <a:xfrm>
            <a:off x="799600" y="3082581"/>
            <a:ext cx="5296400" cy="43861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1600" b="1" dirty="0">
                <a:solidFill>
                  <a:schemeClr val="bg1"/>
                </a:solidFill>
                <a:latin typeface="メイリオ" panose="020B0604030504040204" pitchFamily="50" charset="-128"/>
                <a:ea typeface="メイリオ" panose="020B0604030504040204" pitchFamily="50" charset="-128"/>
              </a:rPr>
              <a:t>組合員のライフプランに合わせたお金のことなら･･･</a:t>
            </a:r>
            <a:endParaRPr lang="en-US" altLang="ja-JP" sz="1600" b="1" dirty="0">
              <a:solidFill>
                <a:schemeClr val="bg1"/>
              </a:solidFill>
              <a:latin typeface="メイリオ" panose="020B0604030504040204" pitchFamily="50" charset="-128"/>
              <a:ea typeface="メイリオ" panose="020B0604030504040204" pitchFamily="50" charset="-128"/>
            </a:endParaRPr>
          </a:p>
        </p:txBody>
      </p:sp>
      <p:sp>
        <p:nvSpPr>
          <p:cNvPr id="37" name="正方形/長方形 36">
            <a:extLst>
              <a:ext uri="{FF2B5EF4-FFF2-40B4-BE49-F238E27FC236}">
                <a16:creationId xmlns:a16="http://schemas.microsoft.com/office/drawing/2014/main" id="{D5061BC6-5559-4FC7-A5BD-32A3A4E2964F}"/>
              </a:ext>
            </a:extLst>
          </p:cNvPr>
          <p:cNvSpPr/>
          <p:nvPr/>
        </p:nvSpPr>
        <p:spPr>
          <a:xfrm>
            <a:off x="778365" y="4680748"/>
            <a:ext cx="5178816"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タイトル 1">
            <a:extLst>
              <a:ext uri="{FF2B5EF4-FFF2-40B4-BE49-F238E27FC236}">
                <a16:creationId xmlns:a16="http://schemas.microsoft.com/office/drawing/2014/main" id="{01F805CA-C091-4DD5-9832-1117FAC5A53E}"/>
              </a:ext>
            </a:extLst>
          </p:cNvPr>
          <p:cNvSpPr txBox="1">
            <a:spLocks/>
          </p:cNvSpPr>
          <p:nvPr/>
        </p:nvSpPr>
        <p:spPr>
          <a:xfrm>
            <a:off x="799600" y="4732175"/>
            <a:ext cx="5296400" cy="43861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1600" b="1" dirty="0">
                <a:solidFill>
                  <a:schemeClr val="bg1"/>
                </a:solidFill>
                <a:latin typeface="メイリオ" panose="020B0604030504040204" pitchFamily="50" charset="-128"/>
                <a:ea typeface="メイリオ" panose="020B0604030504040204" pitchFamily="50" charset="-128"/>
              </a:rPr>
              <a:t>組合員の命と財産を守るために･･･</a:t>
            </a:r>
            <a:endParaRPr lang="en-US" altLang="ja-JP" sz="16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93280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楕円 20">
            <a:extLst>
              <a:ext uri="{FF2B5EF4-FFF2-40B4-BE49-F238E27FC236}">
                <a16:creationId xmlns:a16="http://schemas.microsoft.com/office/drawing/2014/main" id="{8C9A7A82-0C90-4FF0-A41D-8B3EE3FEB8DA}"/>
              </a:ext>
            </a:extLst>
          </p:cNvPr>
          <p:cNvSpPr/>
          <p:nvPr/>
        </p:nvSpPr>
        <p:spPr>
          <a:xfrm>
            <a:off x="235525" y="1745673"/>
            <a:ext cx="5430979" cy="4890718"/>
          </a:xfrm>
          <a:prstGeom prst="ellips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a:extLst>
              <a:ext uri="{FF2B5EF4-FFF2-40B4-BE49-F238E27FC236}">
                <a16:creationId xmlns:a16="http://schemas.microsoft.com/office/drawing/2014/main" id="{BF830556-79FB-4D90-930B-BD4A4C55FDD1}"/>
              </a:ext>
            </a:extLst>
          </p:cNvPr>
          <p:cNvSpPr/>
          <p:nvPr/>
        </p:nvSpPr>
        <p:spPr>
          <a:xfrm>
            <a:off x="6267702" y="1745673"/>
            <a:ext cx="5430979" cy="4890718"/>
          </a:xfrm>
          <a:prstGeom prst="ellips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1069192F-3D8F-472E-92E9-1249FD911578}"/>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Text Box 5">
            <a:extLst>
              <a:ext uri="{FF2B5EF4-FFF2-40B4-BE49-F238E27FC236}">
                <a16:creationId xmlns:a16="http://schemas.microsoft.com/office/drawing/2014/main" id="{FF0DF98B-A98C-4DAE-A6A1-265C905E50F2}"/>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１３．労働組合と労働金庫・</a:t>
            </a:r>
            <a:r>
              <a:rPr lang="ja-JP" altLang="en-US" sz="4000" b="1" dirty="0" err="1">
                <a:solidFill>
                  <a:schemeClr val="bg1"/>
                </a:solidFill>
                <a:latin typeface="メイリオ" panose="020B0604030504040204" pitchFamily="50" charset="-128"/>
                <a:ea typeface="メイリオ" panose="020B0604030504040204" pitchFamily="50" charset="-128"/>
              </a:rPr>
              <a:t>こくみん</a:t>
            </a:r>
            <a:r>
              <a:rPr lang="ja-JP" altLang="en-US" sz="4000" b="1" dirty="0">
                <a:solidFill>
                  <a:schemeClr val="bg1"/>
                </a:solidFill>
                <a:latin typeface="メイリオ" panose="020B0604030504040204" pitchFamily="50" charset="-128"/>
                <a:ea typeface="メイリオ" panose="020B0604030504040204" pitchFamily="50" charset="-128"/>
              </a:rPr>
              <a:t>共済</a:t>
            </a:r>
            <a:r>
              <a:rPr lang="en-US" altLang="ja-JP" sz="4000" b="1" dirty="0">
                <a:solidFill>
                  <a:schemeClr val="bg1"/>
                </a:solidFill>
                <a:latin typeface="メイリオ" panose="020B0604030504040204" pitchFamily="50" charset="-128"/>
                <a:ea typeface="メイリオ" panose="020B0604030504040204" pitchFamily="50" charset="-128"/>
              </a:rPr>
              <a:t>coop</a:t>
            </a:r>
            <a:endParaRPr lang="ja-JP" altLang="en-US" sz="4000" b="1" dirty="0">
              <a:solidFill>
                <a:schemeClr val="bg1"/>
              </a:solidFill>
              <a:latin typeface="メイリオ" panose="020B0604030504040204" pitchFamily="50" charset="-128"/>
              <a:ea typeface="メイリオ" panose="020B0604030504040204" pitchFamily="50" charset="-128"/>
            </a:endParaRPr>
          </a:p>
        </p:txBody>
      </p:sp>
      <p:sp>
        <p:nvSpPr>
          <p:cNvPr id="6" name="Text Box 13">
            <a:extLst>
              <a:ext uri="{FF2B5EF4-FFF2-40B4-BE49-F238E27FC236}">
                <a16:creationId xmlns:a16="http://schemas.microsoft.com/office/drawing/2014/main" id="{00977CB1-9017-4496-9C09-98245139B109}"/>
              </a:ext>
            </a:extLst>
          </p:cNvPr>
          <p:cNvSpPr txBox="1">
            <a:spLocks noChangeArrowheads="1"/>
          </p:cNvSpPr>
          <p:nvPr/>
        </p:nvSpPr>
        <p:spPr bwMode="auto">
          <a:xfrm>
            <a:off x="2895603" y="976648"/>
            <a:ext cx="8769927" cy="45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3500"/>
              </a:lnSpc>
              <a:spcBef>
                <a:spcPts val="0"/>
              </a:spcBef>
              <a:buNone/>
            </a:pPr>
            <a:r>
              <a:rPr lang="ja-JP" altLang="en-US" sz="2400" b="1" dirty="0">
                <a:latin typeface="メイリオ" panose="020B0604030504040204" pitchFamily="50" charset="-128"/>
                <a:ea typeface="メイリオ" panose="020B0604030504040204" pitchFamily="50" charset="-128"/>
              </a:rPr>
              <a:t>終戦直後･･･</a:t>
            </a:r>
            <a:r>
              <a:rPr lang="en-US" altLang="ja-JP" sz="2400" b="1" dirty="0">
                <a:latin typeface="メイリオ" panose="020B0604030504040204" pitchFamily="50" charset="-128"/>
                <a:ea typeface="メイリオ" panose="020B0604030504040204" pitchFamily="50" charset="-128"/>
              </a:rPr>
              <a:t>GHQ</a:t>
            </a:r>
            <a:r>
              <a:rPr lang="ja-JP" altLang="en-US" sz="2400" b="1" dirty="0">
                <a:latin typeface="メイリオ" panose="020B0604030504040204" pitchFamily="50" charset="-128"/>
                <a:ea typeface="メイリオ" panose="020B0604030504040204" pitchFamily="50" charset="-128"/>
              </a:rPr>
              <a:t>の指導により日本に</a:t>
            </a:r>
            <a:r>
              <a:rPr lang="ja-JP" altLang="en-US" sz="2400" b="1" dirty="0">
                <a:solidFill>
                  <a:srgbClr val="FF0000"/>
                </a:solidFill>
                <a:latin typeface="メイリオ" panose="020B0604030504040204" pitchFamily="50" charset="-128"/>
                <a:ea typeface="メイリオ" panose="020B0604030504040204" pitchFamily="50" charset="-128"/>
              </a:rPr>
              <a:t>労働組合</a:t>
            </a:r>
            <a:r>
              <a:rPr lang="ja-JP" altLang="en-US" sz="2400" b="1" dirty="0">
                <a:latin typeface="メイリオ" panose="020B0604030504040204" pitchFamily="50" charset="-128"/>
                <a:ea typeface="メイリオ" panose="020B0604030504040204" pitchFamily="50" charset="-128"/>
              </a:rPr>
              <a:t>が作られた</a:t>
            </a:r>
            <a:endParaRPr lang="en-US" altLang="ja-JP" sz="2400" b="1" dirty="0">
              <a:latin typeface="メイリオ" panose="020B0604030504040204" pitchFamily="50" charset="-128"/>
              <a:ea typeface="メイリオ" panose="020B0604030504040204" pitchFamily="50" charset="-128"/>
            </a:endParaRPr>
          </a:p>
        </p:txBody>
      </p:sp>
      <p:sp>
        <p:nvSpPr>
          <p:cNvPr id="7" name="Text Box 13">
            <a:extLst>
              <a:ext uri="{FF2B5EF4-FFF2-40B4-BE49-F238E27FC236}">
                <a16:creationId xmlns:a16="http://schemas.microsoft.com/office/drawing/2014/main" id="{A4989024-A531-4DF2-BA73-32D4587D21B8}"/>
              </a:ext>
            </a:extLst>
          </p:cNvPr>
          <p:cNvSpPr txBox="1">
            <a:spLocks noChangeArrowheads="1"/>
          </p:cNvSpPr>
          <p:nvPr/>
        </p:nvSpPr>
        <p:spPr bwMode="auto">
          <a:xfrm>
            <a:off x="955962" y="1045923"/>
            <a:ext cx="1981199" cy="496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3500"/>
              </a:lnSpc>
              <a:spcBef>
                <a:spcPts val="0"/>
              </a:spcBef>
              <a:buNone/>
            </a:pPr>
            <a:r>
              <a:rPr lang="ja-JP" altLang="en-US" sz="3600" b="1" dirty="0">
                <a:solidFill>
                  <a:srgbClr val="FF0000"/>
                </a:solidFill>
                <a:latin typeface="メイリオ" panose="020B0604030504040204" pitchFamily="50" charset="-128"/>
                <a:ea typeface="メイリオ" panose="020B0604030504040204" pitchFamily="50" charset="-128"/>
              </a:rPr>
              <a:t>労働組合</a:t>
            </a:r>
            <a:endParaRPr lang="en-US" altLang="ja-JP" sz="3600" b="1" dirty="0">
              <a:solidFill>
                <a:srgbClr val="FF0000"/>
              </a:solidFill>
              <a:latin typeface="メイリオ" panose="020B0604030504040204" pitchFamily="50" charset="-128"/>
              <a:ea typeface="メイリオ" panose="020B0604030504040204" pitchFamily="50" charset="-128"/>
            </a:endParaRPr>
          </a:p>
        </p:txBody>
      </p:sp>
      <p:sp>
        <p:nvSpPr>
          <p:cNvPr id="8" name="Text Box 13">
            <a:extLst>
              <a:ext uri="{FF2B5EF4-FFF2-40B4-BE49-F238E27FC236}">
                <a16:creationId xmlns:a16="http://schemas.microsoft.com/office/drawing/2014/main" id="{8453355C-47F9-49DE-98AA-08993E26736B}"/>
              </a:ext>
            </a:extLst>
          </p:cNvPr>
          <p:cNvSpPr txBox="1">
            <a:spLocks noChangeArrowheads="1"/>
          </p:cNvSpPr>
          <p:nvPr/>
        </p:nvSpPr>
        <p:spPr bwMode="auto">
          <a:xfrm>
            <a:off x="290948" y="1628902"/>
            <a:ext cx="5430979" cy="899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lnSpc>
                <a:spcPts val="3500"/>
              </a:lnSpc>
              <a:spcBef>
                <a:spcPts val="0"/>
              </a:spcBef>
              <a:buNone/>
            </a:pPr>
            <a:r>
              <a:rPr lang="ja-JP" altLang="en-US" sz="2400" b="1" dirty="0">
                <a:latin typeface="メイリオ" panose="020B0604030504040204" pitchFamily="50" charset="-128"/>
                <a:ea typeface="メイリオ" panose="020B0604030504040204" pitchFamily="50" charset="-128"/>
              </a:rPr>
              <a:t>戦後の混乱期･･･</a:t>
            </a:r>
            <a:endParaRPr lang="en-US" altLang="ja-JP" sz="2400" b="1" dirty="0">
              <a:latin typeface="メイリオ" panose="020B0604030504040204" pitchFamily="50" charset="-128"/>
              <a:ea typeface="メイリオ" panose="020B0604030504040204" pitchFamily="50" charset="-128"/>
            </a:endParaRPr>
          </a:p>
          <a:p>
            <a:pPr algn="ctr">
              <a:lnSpc>
                <a:spcPts val="3500"/>
              </a:lnSpc>
              <a:spcBef>
                <a:spcPts val="0"/>
              </a:spcBef>
              <a:buNone/>
            </a:pPr>
            <a:r>
              <a:rPr lang="ja-JP" altLang="en-US" sz="2400" b="1" dirty="0">
                <a:latin typeface="メイリオ" panose="020B0604030504040204" pitchFamily="50" charset="-128"/>
                <a:ea typeface="メイリオ" panose="020B0604030504040204" pitchFamily="50" charset="-128"/>
              </a:rPr>
              <a:t>貧しい</a:t>
            </a:r>
            <a:r>
              <a:rPr lang="ja-JP" altLang="en-US" sz="2400" b="1" dirty="0">
                <a:solidFill>
                  <a:srgbClr val="FF0000"/>
                </a:solidFill>
                <a:latin typeface="メイリオ" panose="020B0604030504040204" pitchFamily="50" charset="-128"/>
                <a:ea typeface="メイリオ" panose="020B0604030504040204" pitchFamily="50" charset="-128"/>
              </a:rPr>
              <a:t>労働者</a:t>
            </a:r>
            <a:r>
              <a:rPr lang="ja-JP" altLang="en-US" sz="2400" b="1" dirty="0">
                <a:latin typeface="メイリオ" panose="020B0604030504040204" pitchFamily="50" charset="-128"/>
                <a:ea typeface="メイリオ" panose="020B0604030504040204" pitchFamily="50" charset="-128"/>
              </a:rPr>
              <a:t>たちはお金に困っていた</a:t>
            </a:r>
            <a:endParaRPr lang="en-US" altLang="ja-JP" sz="2400" b="1" dirty="0">
              <a:latin typeface="メイリオ" panose="020B0604030504040204" pitchFamily="50" charset="-128"/>
              <a:ea typeface="メイリオ" panose="020B0604030504040204" pitchFamily="50" charset="-128"/>
            </a:endParaRPr>
          </a:p>
        </p:txBody>
      </p:sp>
      <p:sp>
        <p:nvSpPr>
          <p:cNvPr id="9" name="Text Box 13">
            <a:extLst>
              <a:ext uri="{FF2B5EF4-FFF2-40B4-BE49-F238E27FC236}">
                <a16:creationId xmlns:a16="http://schemas.microsoft.com/office/drawing/2014/main" id="{29E5223D-BE77-4886-8C95-72A5B33EC63C}"/>
              </a:ext>
            </a:extLst>
          </p:cNvPr>
          <p:cNvSpPr txBox="1">
            <a:spLocks noChangeArrowheads="1"/>
          </p:cNvSpPr>
          <p:nvPr/>
        </p:nvSpPr>
        <p:spPr bwMode="auto">
          <a:xfrm>
            <a:off x="235528" y="2804696"/>
            <a:ext cx="5652654" cy="1368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3500"/>
              </a:lnSpc>
              <a:spcBef>
                <a:spcPts val="0"/>
              </a:spcBef>
              <a:buNone/>
            </a:pPr>
            <a:r>
              <a:rPr lang="ja-JP" altLang="en-US" sz="2800" b="1" dirty="0">
                <a:solidFill>
                  <a:srgbClr val="000099"/>
                </a:solidFill>
                <a:latin typeface="メイリオ" panose="020B0604030504040204" pitchFamily="50" charset="-128"/>
                <a:ea typeface="メイリオ" panose="020B0604030504040204" pitchFamily="50" charset="-128"/>
              </a:rPr>
              <a:t>「ならば</a:t>
            </a:r>
            <a:r>
              <a:rPr lang="ja-JP" altLang="en-US" sz="2800" b="1" dirty="0">
                <a:solidFill>
                  <a:srgbClr val="FF0000"/>
                </a:solidFill>
                <a:latin typeface="メイリオ" panose="020B0604030504040204" pitchFamily="50" charset="-128"/>
                <a:ea typeface="メイリオ" panose="020B0604030504040204" pitchFamily="50" charset="-128"/>
              </a:rPr>
              <a:t>労働者</a:t>
            </a:r>
            <a:r>
              <a:rPr lang="ja-JP" altLang="en-US" sz="2800" b="1" dirty="0">
                <a:latin typeface="メイリオ" panose="020B0604030504040204" pitchFamily="50" charset="-128"/>
                <a:ea typeface="メイリオ" panose="020B0604030504040204" pitchFamily="50" charset="-128"/>
              </a:rPr>
              <a:t>同士</a:t>
            </a:r>
            <a:r>
              <a:rPr lang="ja-JP" altLang="en-US" sz="2800" b="1" dirty="0">
                <a:solidFill>
                  <a:srgbClr val="000099"/>
                </a:solidFill>
                <a:latin typeface="メイリオ" panose="020B0604030504040204" pitchFamily="50" charset="-128"/>
                <a:ea typeface="メイリオ" panose="020B0604030504040204" pitchFamily="50" charset="-128"/>
              </a:rPr>
              <a:t>で少しずつ</a:t>
            </a:r>
            <a:endParaRPr lang="en-US" altLang="ja-JP" sz="2800" b="1" dirty="0">
              <a:solidFill>
                <a:srgbClr val="000099"/>
              </a:solidFill>
              <a:latin typeface="メイリオ" panose="020B0604030504040204" pitchFamily="50" charset="-128"/>
              <a:ea typeface="メイリオ" panose="020B0604030504040204" pitchFamily="50" charset="-128"/>
            </a:endParaRPr>
          </a:p>
          <a:p>
            <a:pPr>
              <a:lnSpc>
                <a:spcPts val="3500"/>
              </a:lnSpc>
              <a:spcBef>
                <a:spcPts val="0"/>
              </a:spcBef>
              <a:buNone/>
            </a:pPr>
            <a:r>
              <a:rPr lang="ja-JP" altLang="en-US" sz="2800" b="1" dirty="0">
                <a:solidFill>
                  <a:srgbClr val="000099"/>
                </a:solidFill>
                <a:latin typeface="メイリオ" panose="020B0604030504040204" pitchFamily="50" charset="-128"/>
                <a:ea typeface="メイリオ" panose="020B0604030504040204" pitchFamily="50" charset="-128"/>
              </a:rPr>
              <a:t>　お金を出し合って、困っている</a:t>
            </a:r>
            <a:endParaRPr lang="en-US" altLang="ja-JP" sz="2800" b="1" dirty="0">
              <a:solidFill>
                <a:srgbClr val="000099"/>
              </a:solidFill>
              <a:latin typeface="メイリオ" panose="020B0604030504040204" pitchFamily="50" charset="-128"/>
              <a:ea typeface="メイリオ" panose="020B0604030504040204" pitchFamily="50" charset="-128"/>
            </a:endParaRPr>
          </a:p>
          <a:p>
            <a:pPr>
              <a:lnSpc>
                <a:spcPts val="3500"/>
              </a:lnSpc>
              <a:spcBef>
                <a:spcPts val="0"/>
              </a:spcBef>
              <a:buNone/>
            </a:pPr>
            <a:r>
              <a:rPr lang="ja-JP" altLang="en-US" sz="2800" b="1" dirty="0">
                <a:solidFill>
                  <a:srgbClr val="000099"/>
                </a:solidFill>
                <a:latin typeface="メイリオ" panose="020B0604030504040204" pitchFamily="50" charset="-128"/>
                <a:ea typeface="メイリオ" panose="020B0604030504040204" pitchFamily="50" charset="-128"/>
              </a:rPr>
              <a:t>　</a:t>
            </a:r>
            <a:r>
              <a:rPr lang="ja-JP" altLang="en-US" sz="2800" b="1" dirty="0">
                <a:solidFill>
                  <a:srgbClr val="FF0000"/>
                </a:solidFill>
                <a:latin typeface="メイリオ" panose="020B0604030504040204" pitchFamily="50" charset="-128"/>
                <a:ea typeface="メイリオ" panose="020B0604030504040204" pitchFamily="50" charset="-128"/>
              </a:rPr>
              <a:t>労働者</a:t>
            </a:r>
            <a:r>
              <a:rPr lang="ja-JP" altLang="en-US" sz="2800" b="1" dirty="0">
                <a:solidFill>
                  <a:srgbClr val="000099"/>
                </a:solidFill>
                <a:latin typeface="メイリオ" panose="020B0604030504040204" pitchFamily="50" charset="-128"/>
                <a:ea typeface="メイリオ" panose="020B0604030504040204" pitchFamily="50" charset="-128"/>
              </a:rPr>
              <a:t>たちのために使おう！」</a:t>
            </a:r>
            <a:endParaRPr lang="en-US" altLang="ja-JP" sz="2800" b="1" dirty="0">
              <a:solidFill>
                <a:srgbClr val="000099"/>
              </a:solidFill>
              <a:latin typeface="メイリオ" panose="020B0604030504040204" pitchFamily="50" charset="-128"/>
              <a:ea typeface="メイリオ" panose="020B0604030504040204" pitchFamily="50" charset="-128"/>
            </a:endParaRPr>
          </a:p>
        </p:txBody>
      </p:sp>
      <p:sp>
        <p:nvSpPr>
          <p:cNvPr id="10" name="Text Box 13">
            <a:extLst>
              <a:ext uri="{FF2B5EF4-FFF2-40B4-BE49-F238E27FC236}">
                <a16:creationId xmlns:a16="http://schemas.microsoft.com/office/drawing/2014/main" id="{481E4A39-03F6-47CD-928F-6C53637A62DE}"/>
              </a:ext>
            </a:extLst>
          </p:cNvPr>
          <p:cNvSpPr txBox="1">
            <a:spLocks noChangeArrowheads="1"/>
          </p:cNvSpPr>
          <p:nvPr/>
        </p:nvSpPr>
        <p:spPr bwMode="auto">
          <a:xfrm>
            <a:off x="290948" y="4422923"/>
            <a:ext cx="5430979" cy="63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spcBef>
                <a:spcPts val="0"/>
              </a:spcBef>
              <a:buNone/>
            </a:pPr>
            <a:r>
              <a:rPr lang="ja-JP" altLang="en-US" sz="4000" b="1" dirty="0">
                <a:solidFill>
                  <a:srgbClr val="0070C0"/>
                </a:solidFill>
                <a:latin typeface="メイリオ" panose="020B0604030504040204" pitchFamily="50" charset="-128"/>
                <a:ea typeface="メイリオ" panose="020B0604030504040204" pitchFamily="50" charset="-128"/>
              </a:rPr>
              <a:t>労働金庫</a:t>
            </a:r>
            <a:endParaRPr lang="en-US" altLang="ja-JP" sz="4000" b="1" dirty="0">
              <a:solidFill>
                <a:srgbClr val="0070C0"/>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910A284A-3E4A-4AEF-99F4-CF12B6B9E125}"/>
              </a:ext>
            </a:extLst>
          </p:cNvPr>
          <p:cNvSpPr/>
          <p:nvPr/>
        </p:nvSpPr>
        <p:spPr>
          <a:xfrm>
            <a:off x="290948" y="2678407"/>
            <a:ext cx="5430979" cy="1576104"/>
          </a:xfrm>
          <a:prstGeom prst="rect">
            <a:avLst/>
          </a:prstGeom>
          <a:noFill/>
          <a:ln w="38100">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Text Box 13">
            <a:extLst>
              <a:ext uri="{FF2B5EF4-FFF2-40B4-BE49-F238E27FC236}">
                <a16:creationId xmlns:a16="http://schemas.microsoft.com/office/drawing/2014/main" id="{B677305B-61EA-4D32-8DC8-67144607CA88}"/>
              </a:ext>
            </a:extLst>
          </p:cNvPr>
          <p:cNvSpPr txBox="1">
            <a:spLocks noChangeArrowheads="1"/>
          </p:cNvSpPr>
          <p:nvPr/>
        </p:nvSpPr>
        <p:spPr bwMode="auto">
          <a:xfrm>
            <a:off x="290948" y="5223758"/>
            <a:ext cx="5430979" cy="1348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lnSpc>
                <a:spcPts val="3500"/>
              </a:lnSpc>
              <a:spcBef>
                <a:spcPts val="0"/>
              </a:spcBef>
              <a:buNone/>
            </a:pPr>
            <a:r>
              <a:rPr lang="ja-JP" altLang="en-US" sz="2800" b="1" dirty="0">
                <a:solidFill>
                  <a:srgbClr val="FF0000"/>
                </a:solidFill>
                <a:latin typeface="メイリオ" panose="020B0604030504040204" pitchFamily="50" charset="-128"/>
                <a:ea typeface="メイリオ" panose="020B0604030504040204" pitchFamily="50" charset="-128"/>
              </a:rPr>
              <a:t>労働組合</a:t>
            </a:r>
            <a:r>
              <a:rPr lang="ja-JP" altLang="en-US" sz="2800" b="1" dirty="0">
                <a:latin typeface="メイリオ" panose="020B0604030504040204" pitchFamily="50" charset="-128"/>
                <a:ea typeface="メイリオ" panose="020B0604030504040204" pitchFamily="50" charset="-128"/>
              </a:rPr>
              <a:t>と</a:t>
            </a:r>
            <a:r>
              <a:rPr lang="ja-JP" altLang="en-US" sz="2800" b="1" dirty="0">
                <a:solidFill>
                  <a:srgbClr val="FF0000"/>
                </a:solidFill>
                <a:latin typeface="メイリオ" panose="020B0604030504040204" pitchFamily="50" charset="-128"/>
                <a:ea typeface="メイリオ" panose="020B0604030504040204" pitchFamily="50" charset="-128"/>
              </a:rPr>
              <a:t>労働者</a:t>
            </a:r>
            <a:r>
              <a:rPr lang="ja-JP" altLang="en-US" sz="2800" b="1" dirty="0">
                <a:latin typeface="メイリオ" panose="020B0604030504040204" pitchFamily="50" charset="-128"/>
                <a:ea typeface="メイリオ" panose="020B0604030504040204" pitchFamily="50" charset="-128"/>
              </a:rPr>
              <a:t>たちの</a:t>
            </a:r>
            <a:endParaRPr lang="en-US" altLang="ja-JP" sz="2800" b="1" dirty="0">
              <a:latin typeface="メイリオ" panose="020B0604030504040204" pitchFamily="50" charset="-128"/>
              <a:ea typeface="メイリオ" panose="020B0604030504040204" pitchFamily="50" charset="-128"/>
            </a:endParaRPr>
          </a:p>
          <a:p>
            <a:pPr algn="ctr">
              <a:lnSpc>
                <a:spcPts val="3500"/>
              </a:lnSpc>
              <a:spcBef>
                <a:spcPts val="0"/>
              </a:spcBef>
              <a:buNone/>
            </a:pPr>
            <a:r>
              <a:rPr lang="en-US" altLang="ja-JP" b="1" dirty="0">
                <a:solidFill>
                  <a:srgbClr val="FF0000"/>
                </a:solidFill>
                <a:latin typeface="メイリオ" panose="020B0604030504040204" pitchFamily="50" charset="-128"/>
                <a:ea typeface="メイリオ" panose="020B0604030504040204" pitchFamily="50" charset="-128"/>
              </a:rPr>
              <a:t>『</a:t>
            </a:r>
            <a:r>
              <a:rPr lang="ja-JP" altLang="en-US" b="1" dirty="0">
                <a:solidFill>
                  <a:srgbClr val="FF0000"/>
                </a:solidFill>
                <a:latin typeface="メイリオ" panose="020B0604030504040204" pitchFamily="50" charset="-128"/>
                <a:ea typeface="メイリオ" panose="020B0604030504040204" pitchFamily="50" charset="-128"/>
              </a:rPr>
              <a:t>助け合い</a:t>
            </a:r>
            <a:r>
              <a:rPr lang="en-US" altLang="ja-JP" b="1" dirty="0">
                <a:solidFill>
                  <a:srgbClr val="FF0000"/>
                </a:solidFill>
                <a:latin typeface="メイリオ" panose="020B0604030504040204" pitchFamily="50" charset="-128"/>
                <a:ea typeface="メイリオ" panose="020B0604030504040204" pitchFamily="50" charset="-128"/>
              </a:rPr>
              <a:t>』</a:t>
            </a:r>
          </a:p>
          <a:p>
            <a:pPr algn="ctr">
              <a:lnSpc>
                <a:spcPts val="3500"/>
              </a:lnSpc>
              <a:spcBef>
                <a:spcPts val="0"/>
              </a:spcBef>
              <a:buNone/>
            </a:pPr>
            <a:r>
              <a:rPr lang="ja-JP" altLang="en-US" sz="2400" b="1" dirty="0">
                <a:latin typeface="メイリオ" panose="020B0604030504040204" pitchFamily="50" charset="-128"/>
                <a:ea typeface="メイリオ" panose="020B0604030504040204" pitchFamily="50" charset="-128"/>
              </a:rPr>
              <a:t>によって生まれた金融機関</a:t>
            </a:r>
            <a:endParaRPr lang="en-US" altLang="ja-JP" sz="2400" b="1" dirty="0">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77968B52-5F11-43B8-B240-52841CE83FD6}"/>
              </a:ext>
            </a:extLst>
          </p:cNvPr>
          <p:cNvSpPr/>
          <p:nvPr/>
        </p:nvSpPr>
        <p:spPr>
          <a:xfrm>
            <a:off x="789712" y="858977"/>
            <a:ext cx="10474036" cy="633890"/>
          </a:xfrm>
          <a:prstGeom prst="rect">
            <a:avLst/>
          </a:prstGeom>
          <a:noFill/>
          <a:ln w="19050">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正方形/長方形 13">
            <a:extLst>
              <a:ext uri="{FF2B5EF4-FFF2-40B4-BE49-F238E27FC236}">
                <a16:creationId xmlns:a16="http://schemas.microsoft.com/office/drawing/2014/main" id="{D3CE699C-92EE-4C6A-8A7A-6C12D3E553B4}"/>
              </a:ext>
            </a:extLst>
          </p:cNvPr>
          <p:cNvSpPr/>
          <p:nvPr/>
        </p:nvSpPr>
        <p:spPr>
          <a:xfrm>
            <a:off x="290948" y="5060287"/>
            <a:ext cx="5430979" cy="1576104"/>
          </a:xfrm>
          <a:prstGeom prst="rect">
            <a:avLst/>
          </a:prstGeom>
          <a:noFill/>
          <a:ln w="38100">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Text Box 13">
            <a:extLst>
              <a:ext uri="{FF2B5EF4-FFF2-40B4-BE49-F238E27FC236}">
                <a16:creationId xmlns:a16="http://schemas.microsoft.com/office/drawing/2014/main" id="{DB241E9C-8A89-4151-A63D-14FCADAB4ABB}"/>
              </a:ext>
            </a:extLst>
          </p:cNvPr>
          <p:cNvSpPr txBox="1">
            <a:spLocks noChangeArrowheads="1"/>
          </p:cNvSpPr>
          <p:nvPr/>
        </p:nvSpPr>
        <p:spPr bwMode="auto">
          <a:xfrm>
            <a:off x="6303820" y="4935540"/>
            <a:ext cx="5430979" cy="63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spcBef>
                <a:spcPts val="0"/>
              </a:spcBef>
              <a:buNone/>
            </a:pPr>
            <a:r>
              <a:rPr lang="ja-JP" altLang="en-US" sz="4000" b="1" dirty="0" err="1">
                <a:solidFill>
                  <a:schemeClr val="accent6">
                    <a:lumMod val="50000"/>
                  </a:schemeClr>
                </a:solidFill>
                <a:latin typeface="メイリオ" panose="020B0604030504040204" pitchFamily="50" charset="-128"/>
                <a:ea typeface="メイリオ" panose="020B0604030504040204" pitchFamily="50" charset="-128"/>
              </a:rPr>
              <a:t>こくみん</a:t>
            </a:r>
            <a:r>
              <a:rPr lang="ja-JP" altLang="en-US" sz="4000" b="1" dirty="0">
                <a:solidFill>
                  <a:schemeClr val="accent6">
                    <a:lumMod val="50000"/>
                  </a:schemeClr>
                </a:solidFill>
                <a:latin typeface="メイリオ" panose="020B0604030504040204" pitchFamily="50" charset="-128"/>
                <a:ea typeface="メイリオ" panose="020B0604030504040204" pitchFamily="50" charset="-128"/>
              </a:rPr>
              <a:t>共済</a:t>
            </a:r>
            <a:r>
              <a:rPr lang="en-US" altLang="ja-JP" sz="4000" b="1" dirty="0">
                <a:solidFill>
                  <a:schemeClr val="accent6">
                    <a:lumMod val="50000"/>
                  </a:schemeClr>
                </a:solidFill>
                <a:latin typeface="メイリオ" panose="020B0604030504040204" pitchFamily="50" charset="-128"/>
                <a:ea typeface="メイリオ" panose="020B0604030504040204" pitchFamily="50" charset="-128"/>
              </a:rPr>
              <a:t>coop</a:t>
            </a:r>
          </a:p>
        </p:txBody>
      </p:sp>
      <p:sp>
        <p:nvSpPr>
          <p:cNvPr id="16" name="Text Box 13">
            <a:extLst>
              <a:ext uri="{FF2B5EF4-FFF2-40B4-BE49-F238E27FC236}">
                <a16:creationId xmlns:a16="http://schemas.microsoft.com/office/drawing/2014/main" id="{26B78DB2-EB4C-4283-8910-7DCC259FCB1E}"/>
              </a:ext>
            </a:extLst>
          </p:cNvPr>
          <p:cNvSpPr txBox="1">
            <a:spLocks noChangeArrowheads="1"/>
          </p:cNvSpPr>
          <p:nvPr/>
        </p:nvSpPr>
        <p:spPr bwMode="auto">
          <a:xfrm>
            <a:off x="6285760" y="1545772"/>
            <a:ext cx="5430979" cy="899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lnSpc>
                <a:spcPts val="3500"/>
              </a:lnSpc>
              <a:spcBef>
                <a:spcPts val="0"/>
              </a:spcBef>
              <a:buNone/>
            </a:pPr>
            <a:r>
              <a:rPr lang="en-US" altLang="ja-JP" sz="2400" b="1" dirty="0">
                <a:latin typeface="メイリオ" panose="020B0604030504040204" pitchFamily="50" charset="-128"/>
                <a:ea typeface="メイリオ" panose="020B0604030504040204" pitchFamily="50" charset="-128"/>
              </a:rPr>
              <a:t>1954</a:t>
            </a:r>
            <a:r>
              <a:rPr lang="ja-JP" altLang="en-US" sz="2400" b="1" dirty="0">
                <a:latin typeface="メイリオ" panose="020B0604030504040204" pitchFamily="50" charset="-128"/>
                <a:ea typeface="メイリオ" panose="020B0604030504040204" pitchFamily="50" charset="-128"/>
              </a:rPr>
              <a:t>年頃から日本各地で</a:t>
            </a:r>
            <a:endParaRPr lang="en-US" altLang="ja-JP" sz="2400" b="1" dirty="0">
              <a:latin typeface="メイリオ" panose="020B0604030504040204" pitchFamily="50" charset="-128"/>
              <a:ea typeface="メイリオ" panose="020B0604030504040204" pitchFamily="50" charset="-128"/>
            </a:endParaRPr>
          </a:p>
          <a:p>
            <a:pPr algn="ctr">
              <a:lnSpc>
                <a:spcPts val="3500"/>
              </a:lnSpc>
              <a:spcBef>
                <a:spcPts val="0"/>
              </a:spcBef>
              <a:buNone/>
            </a:pPr>
            <a:r>
              <a:rPr lang="ja-JP" altLang="en-US" sz="2400" b="1" dirty="0">
                <a:solidFill>
                  <a:srgbClr val="FF0000"/>
                </a:solidFill>
                <a:latin typeface="メイリオ" panose="020B0604030504040204" pitchFamily="50" charset="-128"/>
                <a:ea typeface="メイリオ" panose="020B0604030504040204" pitchFamily="50" charset="-128"/>
              </a:rPr>
              <a:t>労働組合</a:t>
            </a:r>
            <a:r>
              <a:rPr lang="ja-JP" altLang="en-US" sz="2400" b="1" dirty="0">
                <a:latin typeface="メイリオ" panose="020B0604030504040204" pitchFamily="50" charset="-128"/>
                <a:ea typeface="メイリオ" panose="020B0604030504040204" pitchFamily="50" charset="-128"/>
              </a:rPr>
              <a:t>による共済事業がスタート</a:t>
            </a:r>
            <a:endParaRPr lang="en-US" altLang="ja-JP" sz="2400" b="1" dirty="0">
              <a:latin typeface="メイリオ" panose="020B0604030504040204" pitchFamily="50" charset="-128"/>
              <a:ea typeface="メイリオ" panose="020B0604030504040204" pitchFamily="50" charset="-128"/>
            </a:endParaRPr>
          </a:p>
        </p:txBody>
      </p:sp>
      <p:sp>
        <p:nvSpPr>
          <p:cNvPr id="17" name="Text Box 13">
            <a:extLst>
              <a:ext uri="{FF2B5EF4-FFF2-40B4-BE49-F238E27FC236}">
                <a16:creationId xmlns:a16="http://schemas.microsoft.com/office/drawing/2014/main" id="{4DA4E129-FC39-4CA7-BC5E-909AE75D08CC}"/>
              </a:ext>
            </a:extLst>
          </p:cNvPr>
          <p:cNvSpPr txBox="1">
            <a:spLocks noChangeArrowheads="1"/>
          </p:cNvSpPr>
          <p:nvPr/>
        </p:nvSpPr>
        <p:spPr bwMode="auto">
          <a:xfrm>
            <a:off x="6442362" y="2569162"/>
            <a:ext cx="5430979" cy="2266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3500"/>
              </a:lnSpc>
              <a:spcBef>
                <a:spcPts val="0"/>
              </a:spcBef>
              <a:buNone/>
            </a:pPr>
            <a:r>
              <a:rPr lang="ja-JP" altLang="en-US" sz="2800" b="1" dirty="0">
                <a:solidFill>
                  <a:srgbClr val="000099"/>
                </a:solidFill>
                <a:latin typeface="メイリオ" panose="020B0604030504040204" pitchFamily="50" charset="-128"/>
                <a:ea typeface="メイリオ" panose="020B0604030504040204" pitchFamily="50" charset="-128"/>
              </a:rPr>
              <a:t>新潟では、発足わずか</a:t>
            </a:r>
            <a:r>
              <a:rPr lang="en-US" altLang="ja-JP" sz="2800" b="1" dirty="0">
                <a:solidFill>
                  <a:srgbClr val="000099"/>
                </a:solidFill>
                <a:latin typeface="メイリオ" panose="020B0604030504040204" pitchFamily="50" charset="-128"/>
                <a:ea typeface="メイリオ" panose="020B0604030504040204" pitchFamily="50" charset="-128"/>
              </a:rPr>
              <a:t>5</a:t>
            </a:r>
            <a:r>
              <a:rPr lang="ja-JP" altLang="en-US" sz="2800" b="1" dirty="0">
                <a:solidFill>
                  <a:srgbClr val="000099"/>
                </a:solidFill>
                <a:latin typeface="メイリオ" panose="020B0604030504040204" pitchFamily="50" charset="-128"/>
                <a:ea typeface="メイリオ" panose="020B0604030504040204" pitchFamily="50" charset="-128"/>
              </a:rPr>
              <a:t>ヵ月で大火災が発生。掛金収入を上回る給付金の支払いを、</a:t>
            </a:r>
            <a:r>
              <a:rPr lang="ja-JP" altLang="en-US" sz="2800" b="1" dirty="0">
                <a:solidFill>
                  <a:srgbClr val="FF0000"/>
                </a:solidFill>
                <a:latin typeface="メイリオ" panose="020B0604030504040204" pitchFamily="50" charset="-128"/>
                <a:ea typeface="メイリオ" panose="020B0604030504040204" pitchFamily="50" charset="-128"/>
              </a:rPr>
              <a:t>組合員</a:t>
            </a:r>
            <a:r>
              <a:rPr lang="ja-JP" altLang="en-US" sz="2800" b="1" dirty="0">
                <a:solidFill>
                  <a:srgbClr val="000099"/>
                </a:solidFill>
                <a:latin typeface="メイリオ" panose="020B0604030504040204" pitchFamily="50" charset="-128"/>
                <a:ea typeface="メイリオ" panose="020B0604030504040204" pitchFamily="50" charset="-128"/>
              </a:rPr>
              <a:t>の総力で乗り越えた。</a:t>
            </a:r>
            <a:endParaRPr lang="en-US" altLang="ja-JP" sz="2800" b="1" dirty="0">
              <a:solidFill>
                <a:srgbClr val="000099"/>
              </a:solidFill>
              <a:latin typeface="メイリオ" panose="020B0604030504040204" pitchFamily="50" charset="-128"/>
              <a:ea typeface="メイリオ" panose="020B0604030504040204" pitchFamily="50" charset="-128"/>
            </a:endParaRPr>
          </a:p>
          <a:p>
            <a:pPr>
              <a:lnSpc>
                <a:spcPts val="3500"/>
              </a:lnSpc>
              <a:spcBef>
                <a:spcPts val="0"/>
              </a:spcBef>
              <a:buNone/>
            </a:pPr>
            <a:r>
              <a:rPr lang="ja-JP" altLang="en-US" sz="2800" b="1" dirty="0">
                <a:solidFill>
                  <a:srgbClr val="000099"/>
                </a:solidFill>
                <a:latin typeface="メイリオ" panose="020B0604030504040204" pitchFamily="50" charset="-128"/>
                <a:ea typeface="メイリオ" panose="020B0604030504040204" pitchFamily="50" charset="-128"/>
              </a:rPr>
              <a:t>これが大きな第一歩。</a:t>
            </a:r>
            <a:endParaRPr lang="en-US" altLang="ja-JP" sz="2800" b="1" dirty="0">
              <a:solidFill>
                <a:srgbClr val="000099"/>
              </a:solidFill>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BE7619AA-16AC-4599-BA78-EC58224FE9B3}"/>
              </a:ext>
            </a:extLst>
          </p:cNvPr>
          <p:cNvSpPr/>
          <p:nvPr/>
        </p:nvSpPr>
        <p:spPr>
          <a:xfrm>
            <a:off x="6303818" y="2442872"/>
            <a:ext cx="5430979" cy="2392305"/>
          </a:xfrm>
          <a:prstGeom prst="rect">
            <a:avLst/>
          </a:prstGeom>
          <a:noFill/>
          <a:ln w="38100">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Text Box 13">
            <a:extLst>
              <a:ext uri="{FF2B5EF4-FFF2-40B4-BE49-F238E27FC236}">
                <a16:creationId xmlns:a16="http://schemas.microsoft.com/office/drawing/2014/main" id="{2AD7BAD9-AB96-434E-8605-80F45D3D354B}"/>
              </a:ext>
            </a:extLst>
          </p:cNvPr>
          <p:cNvSpPr txBox="1">
            <a:spLocks noChangeArrowheads="1"/>
          </p:cNvSpPr>
          <p:nvPr/>
        </p:nvSpPr>
        <p:spPr bwMode="auto">
          <a:xfrm>
            <a:off x="6303818" y="5694590"/>
            <a:ext cx="5430979" cy="899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lnSpc>
                <a:spcPts val="3500"/>
              </a:lnSpc>
              <a:spcBef>
                <a:spcPts val="0"/>
              </a:spcBef>
              <a:buNone/>
            </a:pPr>
            <a:r>
              <a:rPr lang="ja-JP" altLang="en-US" sz="2800" b="1" dirty="0">
                <a:solidFill>
                  <a:srgbClr val="FF0000"/>
                </a:solidFill>
                <a:latin typeface="メイリオ" panose="020B0604030504040204" pitchFamily="50" charset="-128"/>
                <a:ea typeface="メイリオ" panose="020B0604030504040204" pitchFamily="50" charset="-128"/>
              </a:rPr>
              <a:t>組合員</a:t>
            </a:r>
            <a:r>
              <a:rPr lang="ja-JP" altLang="en-US" sz="2800" b="1" dirty="0">
                <a:latin typeface="メイリオ" panose="020B0604030504040204" pitchFamily="50" charset="-128"/>
                <a:ea typeface="メイリオ" panose="020B0604030504040204" pitchFamily="50" charset="-128"/>
              </a:rPr>
              <a:t>同士の</a:t>
            </a:r>
            <a:r>
              <a:rPr lang="en-US" altLang="ja-JP" b="1" dirty="0">
                <a:solidFill>
                  <a:srgbClr val="FF0000"/>
                </a:solidFill>
                <a:latin typeface="メイリオ" panose="020B0604030504040204" pitchFamily="50" charset="-128"/>
                <a:ea typeface="メイリオ" panose="020B0604030504040204" pitchFamily="50" charset="-128"/>
              </a:rPr>
              <a:t>『</a:t>
            </a:r>
            <a:r>
              <a:rPr lang="ja-JP" altLang="en-US" b="1" dirty="0">
                <a:solidFill>
                  <a:srgbClr val="FF0000"/>
                </a:solidFill>
                <a:latin typeface="メイリオ" panose="020B0604030504040204" pitchFamily="50" charset="-128"/>
                <a:ea typeface="メイリオ" panose="020B0604030504040204" pitchFamily="50" charset="-128"/>
              </a:rPr>
              <a:t>強い連帯</a:t>
            </a:r>
            <a:r>
              <a:rPr lang="en-US" altLang="ja-JP" b="1" dirty="0">
                <a:solidFill>
                  <a:srgbClr val="FF0000"/>
                </a:solidFill>
                <a:latin typeface="メイリオ" panose="020B0604030504040204" pitchFamily="50" charset="-128"/>
                <a:ea typeface="メイリオ" panose="020B0604030504040204" pitchFamily="50" charset="-128"/>
              </a:rPr>
              <a:t>』</a:t>
            </a:r>
          </a:p>
          <a:p>
            <a:pPr algn="ctr">
              <a:lnSpc>
                <a:spcPts val="3500"/>
              </a:lnSpc>
              <a:spcBef>
                <a:spcPts val="0"/>
              </a:spcBef>
              <a:buNone/>
            </a:pPr>
            <a:r>
              <a:rPr lang="ja-JP" altLang="en-US" sz="2400" b="1" dirty="0">
                <a:latin typeface="メイリオ" panose="020B0604030504040204" pitchFamily="50" charset="-128"/>
                <a:ea typeface="メイリオ" panose="020B0604030504040204" pitchFamily="50" charset="-128"/>
              </a:rPr>
              <a:t>により発展してきた</a:t>
            </a:r>
            <a:endParaRPr lang="en-US" altLang="ja-JP" sz="2400" b="1" dirty="0">
              <a:latin typeface="メイリオ" panose="020B0604030504040204" pitchFamily="50" charset="-128"/>
              <a:ea typeface="メイリオ" panose="020B0604030504040204" pitchFamily="50" charset="-128"/>
            </a:endParaRPr>
          </a:p>
        </p:txBody>
      </p:sp>
      <p:sp>
        <p:nvSpPr>
          <p:cNvPr id="20" name="正方形/長方形 19">
            <a:extLst>
              <a:ext uri="{FF2B5EF4-FFF2-40B4-BE49-F238E27FC236}">
                <a16:creationId xmlns:a16="http://schemas.microsoft.com/office/drawing/2014/main" id="{504E9199-71C3-452C-8630-137F3DDCCD02}"/>
              </a:ext>
            </a:extLst>
          </p:cNvPr>
          <p:cNvSpPr/>
          <p:nvPr/>
        </p:nvSpPr>
        <p:spPr>
          <a:xfrm>
            <a:off x="6303818" y="5569529"/>
            <a:ext cx="5430979" cy="1122282"/>
          </a:xfrm>
          <a:prstGeom prst="rect">
            <a:avLst/>
          </a:prstGeom>
          <a:noFill/>
          <a:ln w="38100">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スライド番号プレースホルダー 5">
            <a:extLst>
              <a:ext uri="{FF2B5EF4-FFF2-40B4-BE49-F238E27FC236}">
                <a16:creationId xmlns:a16="http://schemas.microsoft.com/office/drawing/2014/main" id="{2F46C9C1-7BB0-4B3D-A2F9-5A87F8436A0F}"/>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18</a:t>
            </a:fld>
            <a:endParaRPr lang="en-US" sz="1800" dirty="0">
              <a:solidFill>
                <a:schemeClr val="tx1"/>
              </a:solidFill>
            </a:endParaRPr>
          </a:p>
        </p:txBody>
      </p:sp>
    </p:spTree>
    <p:extLst>
      <p:ext uri="{BB962C8B-B14F-4D97-AF65-F5344CB8AC3E}">
        <p14:creationId xmlns:p14="http://schemas.microsoft.com/office/powerpoint/2010/main" val="3849885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労働金庫の概要とその役割／ホームメイト">
            <a:extLst>
              <a:ext uri="{FF2B5EF4-FFF2-40B4-BE49-F238E27FC236}">
                <a16:creationId xmlns:a16="http://schemas.microsoft.com/office/drawing/2014/main" id="{130234DD-C2C9-42CD-8BFB-814528CF5A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462" y="2913997"/>
            <a:ext cx="4825883" cy="3619411"/>
          </a:xfrm>
          <a:prstGeom prst="rect">
            <a:avLst/>
          </a:prstGeom>
          <a:noFill/>
          <a:ln>
            <a:solidFill>
              <a:srgbClr val="000099"/>
            </a:solidFill>
          </a:ln>
          <a:extLst>
            <a:ext uri="{909E8E84-426E-40DD-AFC4-6F175D3DCCD1}">
              <a14:hiddenFill xmlns:a14="http://schemas.microsoft.com/office/drawing/2010/main">
                <a:solidFill>
                  <a:srgbClr val="FFFFFF"/>
                </a:solidFill>
              </a14:hiddenFill>
            </a:ext>
          </a:extLst>
        </p:spPr>
      </p:pic>
      <p:pic>
        <p:nvPicPr>
          <p:cNvPr id="1030" name="Picture 6" descr="5分で知るこくみん共済 coop ｜こくみん共済 coop＜全労済＞採用 ...">
            <a:extLst>
              <a:ext uri="{FF2B5EF4-FFF2-40B4-BE49-F238E27FC236}">
                <a16:creationId xmlns:a16="http://schemas.microsoft.com/office/drawing/2014/main" id="{AF5DAEF4-88E2-4830-832B-69D0A2FC24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259031"/>
            <a:ext cx="5652655" cy="4529765"/>
          </a:xfrm>
          <a:prstGeom prst="rect">
            <a:avLst/>
          </a:prstGeom>
          <a:noFill/>
          <a:ln>
            <a:solidFill>
              <a:srgbClr val="000099"/>
            </a:solidFill>
          </a:ln>
          <a:extLst>
            <a:ext uri="{909E8E84-426E-40DD-AFC4-6F175D3DCCD1}">
              <a14:hiddenFill xmlns:a14="http://schemas.microsoft.com/office/drawing/2010/main">
                <a:solidFill>
                  <a:srgbClr val="FFFFFF"/>
                </a:solidFill>
              </a14:hiddenFill>
            </a:ext>
          </a:extLst>
        </p:spPr>
      </p:pic>
      <p:sp>
        <p:nvSpPr>
          <p:cNvPr id="5" name="スライド番号プレースホルダー 5">
            <a:extLst>
              <a:ext uri="{FF2B5EF4-FFF2-40B4-BE49-F238E27FC236}">
                <a16:creationId xmlns:a16="http://schemas.microsoft.com/office/drawing/2014/main" id="{85C6AB8D-9DAE-442A-994D-25A2402DC5D0}"/>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19</a:t>
            </a:fld>
            <a:endParaRPr lang="en-US" sz="1800" dirty="0">
              <a:solidFill>
                <a:schemeClr val="tx1"/>
              </a:solidFill>
            </a:endParaRPr>
          </a:p>
        </p:txBody>
      </p:sp>
      <p:pic>
        <p:nvPicPr>
          <p:cNvPr id="1028" name="Picture 4" descr="毎月05はれんごうの日 ～12月は「労働者自主福祉運動」～ | 日本 ...">
            <a:extLst>
              <a:ext uri="{FF2B5EF4-FFF2-40B4-BE49-F238E27FC236}">
                <a16:creationId xmlns:a16="http://schemas.microsoft.com/office/drawing/2014/main" id="{03A7C3D0-BD86-474F-B606-B5467F01D2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5418" y="62347"/>
            <a:ext cx="3435927" cy="3435927"/>
          </a:xfrm>
          <a:prstGeom prst="rect">
            <a:avLst/>
          </a:prstGeom>
          <a:noFill/>
          <a:ln>
            <a:solidFill>
              <a:srgbClr val="000099"/>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334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1199E29-45E6-4462-86A0-3DFF4236F184}"/>
              </a:ext>
            </a:extLst>
          </p:cNvPr>
          <p:cNvSpPr txBox="1"/>
          <p:nvPr/>
        </p:nvSpPr>
        <p:spPr>
          <a:xfrm>
            <a:off x="4753428" y="360891"/>
            <a:ext cx="2685143" cy="523220"/>
          </a:xfrm>
          <a:prstGeom prst="rect">
            <a:avLst/>
          </a:prstGeom>
          <a:noFill/>
        </p:spPr>
        <p:txBody>
          <a:bodyPr wrap="square" rtlCol="0">
            <a:spAutoFit/>
          </a:bodyPr>
          <a:lstStyle/>
          <a:p>
            <a:pPr algn="ctr"/>
            <a:r>
              <a:rPr kumimoji="1" lang="ja-JP" altLang="en-US" sz="2800" b="1" dirty="0">
                <a:latin typeface="HG丸ｺﾞｼｯｸM-PRO" panose="020F0600000000000000" pitchFamily="50" charset="-128"/>
                <a:ea typeface="HG丸ｺﾞｼｯｸM-PRO" panose="020F0600000000000000" pitchFamily="50" charset="-128"/>
              </a:rPr>
              <a:t>ＩＮＤＥＸ</a:t>
            </a:r>
          </a:p>
        </p:txBody>
      </p:sp>
      <p:sp>
        <p:nvSpPr>
          <p:cNvPr id="5" name="テキスト ボックス 4">
            <a:extLst>
              <a:ext uri="{FF2B5EF4-FFF2-40B4-BE49-F238E27FC236}">
                <a16:creationId xmlns:a16="http://schemas.microsoft.com/office/drawing/2014/main" id="{4C4074BB-16B2-4EBE-9F3C-042D55659213}"/>
              </a:ext>
            </a:extLst>
          </p:cNvPr>
          <p:cNvSpPr txBox="1"/>
          <p:nvPr/>
        </p:nvSpPr>
        <p:spPr>
          <a:xfrm>
            <a:off x="178789" y="1093109"/>
            <a:ext cx="5367721" cy="5016758"/>
          </a:xfrm>
          <a:prstGeom prst="rect">
            <a:avLst/>
          </a:prstGeom>
          <a:noFill/>
        </p:spPr>
        <p:txBody>
          <a:bodyPr wrap="square" rtlCol="0">
            <a:spAutoFit/>
          </a:bodyPr>
          <a:lstStyle/>
          <a:p>
            <a:pPr>
              <a:spcAft>
                <a:spcPts val="1200"/>
              </a:spcAft>
            </a:pPr>
            <a:r>
              <a:rPr lang="en-US" altLang="ja-JP" sz="2000" dirty="0">
                <a:latin typeface="メイリオ" panose="020B0604030504040204" pitchFamily="50" charset="-128"/>
                <a:ea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rPr>
              <a:t>　労働組合ってなに？</a:t>
            </a:r>
            <a:endParaRPr lang="en-US" altLang="ja-JP" sz="2000" dirty="0">
              <a:latin typeface="メイリオ" panose="020B0604030504040204" pitchFamily="50" charset="-128"/>
              <a:ea typeface="メイリオ" panose="020B0604030504040204" pitchFamily="50" charset="-128"/>
            </a:endParaRPr>
          </a:p>
          <a:p>
            <a:pPr>
              <a:spcAft>
                <a:spcPts val="1200"/>
              </a:spcAft>
            </a:pPr>
            <a:r>
              <a:rPr lang="en-US" altLang="ja-JP" sz="2000" dirty="0">
                <a:latin typeface="メイリオ" panose="020B0604030504040204" pitchFamily="50" charset="-128"/>
                <a:ea typeface="メイリオ" panose="020B0604030504040204" pitchFamily="50" charset="-128"/>
              </a:rPr>
              <a:t>2.</a:t>
            </a:r>
            <a:r>
              <a:rPr lang="ja-JP" altLang="en-US" sz="2000" dirty="0">
                <a:latin typeface="メイリオ" panose="020B0604030504040204" pitchFamily="50" charset="-128"/>
                <a:ea typeface="メイリオ" panose="020B0604030504040204" pitchFamily="50" charset="-128"/>
              </a:rPr>
              <a:t>　加入制度の種類</a:t>
            </a:r>
            <a:endParaRPr lang="en-US" altLang="ja-JP" sz="2000" dirty="0">
              <a:latin typeface="メイリオ" panose="020B0604030504040204" pitchFamily="50" charset="-128"/>
              <a:ea typeface="メイリオ" panose="020B0604030504040204" pitchFamily="50" charset="-128"/>
            </a:endParaRPr>
          </a:p>
          <a:p>
            <a:pPr>
              <a:spcAft>
                <a:spcPts val="1200"/>
              </a:spcAft>
            </a:pPr>
            <a:r>
              <a:rPr lang="en-US" altLang="ja-JP" sz="2000" dirty="0">
                <a:latin typeface="メイリオ" panose="020B0604030504040204" pitchFamily="50" charset="-128"/>
                <a:ea typeface="メイリオ" panose="020B0604030504040204" pitchFamily="50" charset="-128"/>
              </a:rPr>
              <a:t>3.</a:t>
            </a:r>
            <a:r>
              <a:rPr lang="ja-JP" altLang="en-US" sz="2000" dirty="0">
                <a:latin typeface="メイリオ" panose="020B0604030504040204" pitchFamily="50" charset="-128"/>
                <a:ea typeface="メイリオ" panose="020B0604030504040204" pitchFamily="50" charset="-128"/>
              </a:rPr>
              <a:t>　外部・上部団体とのつながり</a:t>
            </a:r>
            <a:endParaRPr lang="en-US" altLang="ja-JP" sz="2000" dirty="0">
              <a:latin typeface="メイリオ" panose="020B0604030504040204" pitchFamily="50" charset="-128"/>
              <a:ea typeface="メイリオ" panose="020B0604030504040204" pitchFamily="50" charset="-128"/>
            </a:endParaRPr>
          </a:p>
          <a:p>
            <a:pPr>
              <a:spcAft>
                <a:spcPts val="1200"/>
              </a:spcAft>
            </a:pPr>
            <a:r>
              <a:rPr lang="en-US" altLang="ja-JP" sz="2000" dirty="0">
                <a:latin typeface="メイリオ" panose="020B0604030504040204" pitchFamily="50" charset="-128"/>
                <a:ea typeface="メイリオ" panose="020B0604030504040204" pitchFamily="50" charset="-128"/>
              </a:rPr>
              <a:t>4.</a:t>
            </a:r>
            <a:r>
              <a:rPr lang="ja-JP" altLang="en-US" sz="2000" dirty="0">
                <a:latin typeface="メイリオ" panose="020B0604030504040204" pitchFamily="50" charset="-128"/>
                <a:ea typeface="メイリオ" panose="020B0604030504040204" pitchFamily="50" charset="-128"/>
              </a:rPr>
              <a:t>　私たちの組織</a:t>
            </a:r>
            <a:endParaRPr lang="en-US" altLang="ja-JP" sz="2000" dirty="0">
              <a:latin typeface="メイリオ" panose="020B0604030504040204" pitchFamily="50" charset="-128"/>
              <a:ea typeface="メイリオ" panose="020B0604030504040204" pitchFamily="50" charset="-128"/>
            </a:endParaRPr>
          </a:p>
          <a:p>
            <a:pPr>
              <a:spcAft>
                <a:spcPts val="1200"/>
              </a:spcAft>
            </a:pPr>
            <a:r>
              <a:rPr lang="en-US" altLang="ja-JP" sz="2000" dirty="0">
                <a:latin typeface="メイリオ" panose="020B0604030504040204" pitchFamily="50" charset="-128"/>
                <a:ea typeface="メイリオ" panose="020B0604030504040204" pitchFamily="50" charset="-128"/>
              </a:rPr>
              <a:t>5.</a:t>
            </a:r>
            <a:r>
              <a:rPr lang="ja-JP" altLang="en-US" sz="2000" dirty="0">
                <a:latin typeface="メイリオ" panose="020B0604030504040204" pitchFamily="50" charset="-128"/>
                <a:ea typeface="メイリオ" panose="020B0604030504040204" pitchFamily="50" charset="-128"/>
              </a:rPr>
              <a:t>　私たちの主な活動</a:t>
            </a:r>
            <a:r>
              <a:rPr lang="ja-JP" altLang="en-US" sz="1600" dirty="0">
                <a:latin typeface="メイリオ" panose="020B0604030504040204" pitchFamily="50" charset="-128"/>
                <a:ea typeface="メイリオ" panose="020B0604030504040204" pitchFamily="50" charset="-128"/>
              </a:rPr>
              <a:t>（年間スケジュール）</a:t>
            </a:r>
            <a:endParaRPr lang="en-US" altLang="ja-JP" sz="2000" dirty="0">
              <a:latin typeface="メイリオ" panose="020B0604030504040204" pitchFamily="50" charset="-128"/>
              <a:ea typeface="メイリオ" panose="020B0604030504040204" pitchFamily="50" charset="-128"/>
            </a:endParaRPr>
          </a:p>
          <a:p>
            <a:pPr>
              <a:spcAft>
                <a:spcPts val="1200"/>
              </a:spcAft>
            </a:pPr>
            <a:r>
              <a:rPr lang="en-US" altLang="ja-JP" sz="2000" dirty="0">
                <a:latin typeface="メイリオ" panose="020B0604030504040204" pitchFamily="50" charset="-128"/>
                <a:ea typeface="メイリオ" panose="020B0604030504040204" pitchFamily="50" charset="-128"/>
              </a:rPr>
              <a:t>6.</a:t>
            </a:r>
            <a:r>
              <a:rPr lang="ja-JP" altLang="en-US" sz="2000" dirty="0">
                <a:latin typeface="メイリオ" panose="020B0604030504040204" pitchFamily="50" charset="-128"/>
                <a:ea typeface="メイリオ" panose="020B0604030504040204" pitchFamily="50" charset="-128"/>
              </a:rPr>
              <a:t>　活動の大枠</a:t>
            </a:r>
            <a:endParaRPr lang="en-US" altLang="ja-JP" sz="2000" dirty="0">
              <a:latin typeface="メイリオ" panose="020B0604030504040204" pitchFamily="50" charset="-128"/>
              <a:ea typeface="メイリオ" panose="020B0604030504040204" pitchFamily="50" charset="-128"/>
            </a:endParaRPr>
          </a:p>
          <a:p>
            <a:pPr>
              <a:spcAft>
                <a:spcPts val="1200"/>
              </a:spcAft>
            </a:pPr>
            <a:r>
              <a:rPr lang="en-US" altLang="ja-JP" sz="2000" dirty="0">
                <a:latin typeface="メイリオ" panose="020B0604030504040204" pitchFamily="50" charset="-128"/>
                <a:ea typeface="メイリオ" panose="020B0604030504040204" pitchFamily="50" charset="-128"/>
              </a:rPr>
              <a:t>7.</a:t>
            </a:r>
            <a:r>
              <a:rPr lang="ja-JP" altLang="en-US" sz="2000" dirty="0">
                <a:latin typeface="メイリオ" panose="020B0604030504040204" pitchFamily="50" charset="-128"/>
                <a:ea typeface="メイリオ" panose="020B0604030504040204" pitchFamily="50" charset="-128"/>
              </a:rPr>
              <a:t>　職場活動</a:t>
            </a:r>
            <a:endParaRPr lang="en-US" altLang="ja-JP" sz="2000" dirty="0">
              <a:latin typeface="メイリオ" panose="020B0604030504040204" pitchFamily="50" charset="-128"/>
              <a:ea typeface="メイリオ" panose="020B0604030504040204" pitchFamily="50" charset="-128"/>
            </a:endParaRPr>
          </a:p>
          <a:p>
            <a:pPr>
              <a:spcAft>
                <a:spcPts val="1200"/>
              </a:spcAft>
            </a:pPr>
            <a:r>
              <a:rPr lang="en-US" altLang="ja-JP" sz="2000" dirty="0">
                <a:latin typeface="メイリオ" panose="020B0604030504040204" pitchFamily="50" charset="-128"/>
                <a:ea typeface="メイリオ" panose="020B0604030504040204" pitchFamily="50" charset="-128"/>
              </a:rPr>
              <a:t>8.</a:t>
            </a:r>
            <a:r>
              <a:rPr lang="ja-JP" altLang="en-US" sz="2000" dirty="0">
                <a:latin typeface="メイリオ" panose="020B0604030504040204" pitchFamily="50" charset="-128"/>
                <a:ea typeface="メイリオ" panose="020B0604030504040204" pitchFamily="50" charset="-128"/>
              </a:rPr>
              <a:t>　組織活動</a:t>
            </a:r>
            <a:endParaRPr lang="en-US" altLang="ja-JP" sz="2000" dirty="0">
              <a:latin typeface="メイリオ" panose="020B0604030504040204" pitchFamily="50" charset="-128"/>
              <a:ea typeface="メイリオ" panose="020B0604030504040204" pitchFamily="50" charset="-128"/>
            </a:endParaRPr>
          </a:p>
          <a:p>
            <a:pPr>
              <a:spcAft>
                <a:spcPts val="1200"/>
              </a:spcAft>
            </a:pPr>
            <a:r>
              <a:rPr lang="en-US" altLang="ja-JP" sz="2000" dirty="0">
                <a:latin typeface="メイリオ" panose="020B0604030504040204" pitchFamily="50" charset="-128"/>
                <a:ea typeface="メイリオ" panose="020B0604030504040204" pitchFamily="50" charset="-128"/>
              </a:rPr>
              <a:t>9.</a:t>
            </a:r>
            <a:r>
              <a:rPr lang="ja-JP" altLang="en-US" sz="2000" dirty="0">
                <a:latin typeface="メイリオ" panose="020B0604030504040204" pitchFamily="50" charset="-128"/>
                <a:ea typeface="メイリオ" panose="020B0604030504040204" pitchFamily="50" charset="-128"/>
              </a:rPr>
              <a:t>　具体的な組織活動①～③</a:t>
            </a:r>
            <a:endParaRPr lang="en-US" altLang="ja-JP" sz="2000" dirty="0">
              <a:latin typeface="メイリオ" panose="020B0604030504040204" pitchFamily="50" charset="-128"/>
              <a:ea typeface="メイリオ" panose="020B0604030504040204" pitchFamily="50" charset="-128"/>
            </a:endParaRPr>
          </a:p>
          <a:p>
            <a:pPr>
              <a:spcAft>
                <a:spcPts val="1200"/>
              </a:spcAft>
            </a:pPr>
            <a:r>
              <a:rPr lang="en-US" altLang="ja-JP" sz="2000" dirty="0">
                <a:latin typeface="メイリオ" panose="020B0604030504040204" pitchFamily="50" charset="-128"/>
                <a:ea typeface="メイリオ" panose="020B0604030504040204" pitchFamily="50" charset="-128"/>
              </a:rPr>
              <a:t>10.</a:t>
            </a:r>
            <a:r>
              <a:rPr lang="ja-JP" altLang="en-US" sz="2000" dirty="0">
                <a:latin typeface="メイリオ" panose="020B0604030504040204" pitchFamily="50" charset="-128"/>
                <a:ea typeface="メイリオ" panose="020B0604030504040204" pitchFamily="50" charset="-128"/>
              </a:rPr>
              <a:t>　経営対策</a:t>
            </a:r>
            <a:endParaRPr lang="en-US" altLang="ja-JP" sz="2000" dirty="0">
              <a:latin typeface="メイリオ" panose="020B0604030504040204" pitchFamily="50" charset="-128"/>
              <a:ea typeface="メイリオ" panose="020B0604030504040204" pitchFamily="50" charset="-128"/>
            </a:endParaRPr>
          </a:p>
          <a:p>
            <a:pPr>
              <a:spcAft>
                <a:spcPts val="1200"/>
              </a:spcAft>
            </a:pPr>
            <a:r>
              <a:rPr lang="en-US" altLang="ja-JP" sz="2000" dirty="0">
                <a:latin typeface="メイリオ" panose="020B0604030504040204" pitchFamily="50" charset="-128"/>
                <a:ea typeface="メイリオ" panose="020B0604030504040204" pitchFamily="50" charset="-128"/>
              </a:rPr>
              <a:t>11.</a:t>
            </a:r>
            <a:r>
              <a:rPr lang="ja-JP" altLang="en-US" sz="2000" dirty="0">
                <a:latin typeface="メイリオ" panose="020B0604030504040204" pitchFamily="50" charset="-128"/>
                <a:ea typeface="メイリオ" panose="020B0604030504040204" pitchFamily="50" charset="-128"/>
              </a:rPr>
              <a:t>　具体的な経営対策活動</a:t>
            </a:r>
            <a:endParaRPr lang="en-US" altLang="ja-JP" sz="2000"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BB03085B-7914-4311-B7B0-6978F0D3AB33}"/>
              </a:ext>
            </a:extLst>
          </p:cNvPr>
          <p:cNvSpPr txBox="1"/>
          <p:nvPr/>
        </p:nvSpPr>
        <p:spPr>
          <a:xfrm>
            <a:off x="6085516" y="1093109"/>
            <a:ext cx="5733717" cy="4555093"/>
          </a:xfrm>
          <a:prstGeom prst="rect">
            <a:avLst/>
          </a:prstGeom>
          <a:noFill/>
        </p:spPr>
        <p:txBody>
          <a:bodyPr wrap="square" rtlCol="0">
            <a:spAutoFit/>
          </a:bodyPr>
          <a:lstStyle/>
          <a:p>
            <a:pPr>
              <a:spcAft>
                <a:spcPts val="1200"/>
              </a:spcAft>
            </a:pPr>
            <a:r>
              <a:rPr lang="en-US" altLang="ja-JP" sz="2000" dirty="0">
                <a:latin typeface="メイリオ" panose="020B0604030504040204" pitchFamily="50" charset="-128"/>
                <a:ea typeface="メイリオ" panose="020B0604030504040204" pitchFamily="50" charset="-128"/>
              </a:rPr>
              <a:t>12.</a:t>
            </a:r>
            <a:r>
              <a:rPr lang="ja-JP" altLang="en-US" sz="2000" dirty="0">
                <a:latin typeface="メイリオ" panose="020B0604030504040204" pitchFamily="50" charset="-128"/>
                <a:ea typeface="メイリオ" panose="020B0604030504040204" pitchFamily="50" charset="-128"/>
              </a:rPr>
              <a:t>　自主福祉・社会貢献</a:t>
            </a:r>
            <a:endParaRPr lang="en-US" altLang="ja-JP" sz="2000" dirty="0">
              <a:latin typeface="メイリオ" panose="020B0604030504040204" pitchFamily="50" charset="-128"/>
              <a:ea typeface="メイリオ" panose="020B0604030504040204" pitchFamily="50" charset="-128"/>
            </a:endParaRPr>
          </a:p>
          <a:p>
            <a:pPr>
              <a:spcAft>
                <a:spcPts val="1200"/>
              </a:spcAft>
            </a:pPr>
            <a:r>
              <a:rPr lang="en-US" altLang="ja-JP" sz="2000" dirty="0">
                <a:latin typeface="メイリオ" panose="020B0604030504040204" pitchFamily="50" charset="-128"/>
                <a:ea typeface="メイリオ" panose="020B0604030504040204" pitchFamily="50" charset="-128"/>
              </a:rPr>
              <a:t>13.</a:t>
            </a:r>
            <a:r>
              <a:rPr lang="ja-JP" altLang="en-US" sz="2000" dirty="0">
                <a:latin typeface="メイリオ" panose="020B0604030504040204" pitchFamily="50" charset="-128"/>
                <a:ea typeface="メイリオ" panose="020B0604030504040204" pitchFamily="50" charset="-128"/>
              </a:rPr>
              <a:t>　労働組合と労働金庫・</a:t>
            </a:r>
            <a:r>
              <a:rPr lang="ja-JP" altLang="en-US" sz="2000" dirty="0" err="1">
                <a:latin typeface="メイリオ" panose="020B0604030504040204" pitchFamily="50" charset="-128"/>
                <a:ea typeface="メイリオ" panose="020B0604030504040204" pitchFamily="50" charset="-128"/>
              </a:rPr>
              <a:t>こくみん</a:t>
            </a:r>
            <a:r>
              <a:rPr lang="ja-JP" altLang="en-US" sz="2000" dirty="0">
                <a:latin typeface="メイリオ" panose="020B0604030504040204" pitchFamily="50" charset="-128"/>
                <a:ea typeface="メイリオ" panose="020B0604030504040204" pitchFamily="50" charset="-128"/>
              </a:rPr>
              <a:t>共済</a:t>
            </a:r>
            <a:r>
              <a:rPr lang="en-US" altLang="ja-JP" sz="2000" dirty="0">
                <a:latin typeface="メイリオ" panose="020B0604030504040204" pitchFamily="50" charset="-128"/>
                <a:ea typeface="メイリオ" panose="020B0604030504040204" pitchFamily="50" charset="-128"/>
              </a:rPr>
              <a:t>coop</a:t>
            </a:r>
          </a:p>
          <a:p>
            <a:pPr>
              <a:spcAft>
                <a:spcPts val="1200"/>
              </a:spcAft>
            </a:pPr>
            <a:endParaRPr lang="en-US" altLang="ja-JP" sz="2000" dirty="0">
              <a:latin typeface="メイリオ" panose="020B0604030504040204" pitchFamily="50" charset="-128"/>
              <a:ea typeface="メイリオ" panose="020B0604030504040204" pitchFamily="50" charset="-128"/>
            </a:endParaRPr>
          </a:p>
          <a:p>
            <a:pPr>
              <a:spcAft>
                <a:spcPts val="1200"/>
              </a:spcAft>
            </a:pPr>
            <a:r>
              <a:rPr lang="en-US" altLang="ja-JP" sz="2000" dirty="0">
                <a:latin typeface="メイリオ" panose="020B0604030504040204" pitchFamily="50" charset="-128"/>
                <a:ea typeface="メイリオ" panose="020B0604030504040204" pitchFamily="50" charset="-128"/>
              </a:rPr>
              <a:t>14.</a:t>
            </a:r>
            <a:r>
              <a:rPr lang="ja-JP" altLang="en-US" sz="2000" dirty="0">
                <a:latin typeface="メイリオ" panose="020B0604030504040204" pitchFamily="50" charset="-128"/>
                <a:ea typeface="メイリオ" panose="020B0604030504040204" pitchFamily="50" charset="-128"/>
              </a:rPr>
              <a:t>　具体的な労働者自主福祉活動</a:t>
            </a:r>
            <a:endParaRPr lang="en-US" altLang="ja-JP" sz="2000" dirty="0">
              <a:latin typeface="メイリオ" panose="020B0604030504040204" pitchFamily="50" charset="-128"/>
              <a:ea typeface="メイリオ" panose="020B0604030504040204" pitchFamily="50" charset="-128"/>
            </a:endParaRPr>
          </a:p>
          <a:p>
            <a:pPr>
              <a:spcAft>
                <a:spcPts val="1200"/>
              </a:spcAft>
            </a:pPr>
            <a:r>
              <a:rPr lang="en-US" altLang="ja-JP" sz="2000" dirty="0">
                <a:latin typeface="メイリオ" panose="020B0604030504040204" pitchFamily="50" charset="-128"/>
                <a:ea typeface="メイリオ" panose="020B0604030504040204" pitchFamily="50" charset="-128"/>
              </a:rPr>
              <a:t>15.</a:t>
            </a:r>
            <a:r>
              <a:rPr lang="ja-JP" altLang="en-US" sz="2000" dirty="0">
                <a:latin typeface="メイリオ" panose="020B0604030504040204" pitchFamily="50" charset="-128"/>
                <a:ea typeface="メイリオ" panose="020B0604030504040204" pitchFamily="50" charset="-128"/>
              </a:rPr>
              <a:t>　具体的な社会貢献活動</a:t>
            </a:r>
            <a:endParaRPr lang="en-US" altLang="ja-JP" sz="2000" dirty="0">
              <a:latin typeface="メイリオ" panose="020B0604030504040204" pitchFamily="50" charset="-128"/>
              <a:ea typeface="メイリオ" panose="020B0604030504040204" pitchFamily="50" charset="-128"/>
            </a:endParaRPr>
          </a:p>
          <a:p>
            <a:pPr>
              <a:spcAft>
                <a:spcPts val="1200"/>
              </a:spcAft>
            </a:pPr>
            <a:r>
              <a:rPr lang="en-US" altLang="ja-JP" sz="2000" dirty="0">
                <a:latin typeface="メイリオ" panose="020B0604030504040204" pitchFamily="50" charset="-128"/>
                <a:ea typeface="メイリオ" panose="020B0604030504040204" pitchFamily="50" charset="-128"/>
              </a:rPr>
              <a:t>16.</a:t>
            </a:r>
            <a:r>
              <a:rPr lang="ja-JP" altLang="en-US" sz="2000" dirty="0">
                <a:latin typeface="メイリオ" panose="020B0604030504040204" pitchFamily="50" charset="-128"/>
                <a:ea typeface="メイリオ" panose="020B0604030504040204" pitchFamily="50" charset="-128"/>
              </a:rPr>
              <a:t>　労働条件について①～⑦</a:t>
            </a:r>
            <a:endParaRPr lang="en-US" altLang="ja-JP" sz="2000" dirty="0">
              <a:latin typeface="メイリオ" panose="020B0604030504040204" pitchFamily="50" charset="-128"/>
              <a:ea typeface="メイリオ" panose="020B0604030504040204" pitchFamily="50" charset="-128"/>
            </a:endParaRPr>
          </a:p>
          <a:p>
            <a:pPr>
              <a:spcAft>
                <a:spcPts val="1200"/>
              </a:spcAft>
            </a:pPr>
            <a:r>
              <a:rPr lang="en-US" altLang="ja-JP" sz="2000" dirty="0">
                <a:latin typeface="メイリオ" panose="020B0604030504040204" pitchFamily="50" charset="-128"/>
                <a:ea typeface="メイリオ" panose="020B0604030504040204" pitchFamily="50" charset="-128"/>
              </a:rPr>
              <a:t>17.</a:t>
            </a:r>
            <a:r>
              <a:rPr lang="ja-JP" altLang="en-US" sz="2000" dirty="0">
                <a:latin typeface="メイリオ" panose="020B0604030504040204" pitchFamily="50" charset="-128"/>
                <a:ea typeface="メイリオ" panose="020B0604030504040204" pitchFamily="50" charset="-128"/>
              </a:rPr>
              <a:t>　政策制度、政治活動①～③</a:t>
            </a:r>
            <a:endParaRPr lang="en-US" altLang="ja-JP" sz="2000" dirty="0">
              <a:latin typeface="メイリオ" panose="020B0604030504040204" pitchFamily="50" charset="-128"/>
              <a:ea typeface="メイリオ" panose="020B0604030504040204" pitchFamily="50" charset="-128"/>
            </a:endParaRPr>
          </a:p>
          <a:p>
            <a:pPr>
              <a:spcAft>
                <a:spcPts val="1200"/>
              </a:spcAft>
            </a:pPr>
            <a:r>
              <a:rPr lang="en-US" altLang="ja-JP" sz="2000" dirty="0">
                <a:latin typeface="メイリオ" panose="020B0604030504040204" pitchFamily="50" charset="-128"/>
                <a:ea typeface="メイリオ" panose="020B0604030504040204" pitchFamily="50" charset="-128"/>
              </a:rPr>
              <a:t>18.</a:t>
            </a:r>
            <a:r>
              <a:rPr lang="ja-JP" altLang="en-US" sz="2000" dirty="0">
                <a:latin typeface="メイリオ" panose="020B0604030504040204" pitchFamily="50" charset="-128"/>
                <a:ea typeface="メイリオ" panose="020B0604030504040204" pitchFamily="50" charset="-128"/>
              </a:rPr>
              <a:t>　労働組合費</a:t>
            </a:r>
            <a:r>
              <a:rPr lang="ja-JP" altLang="en-US" sz="1600" dirty="0">
                <a:latin typeface="メイリオ" panose="020B0604030504040204" pitchFamily="50" charset="-128"/>
                <a:ea typeface="メイリオ" panose="020B0604030504040204" pitchFamily="50" charset="-128"/>
              </a:rPr>
              <a:t>など</a:t>
            </a:r>
            <a:r>
              <a:rPr lang="ja-JP" altLang="en-US" sz="2000" dirty="0">
                <a:latin typeface="メイリオ" panose="020B0604030504040204" pitchFamily="50" charset="-128"/>
                <a:ea typeface="メイリオ" panose="020B0604030504040204" pitchFamily="50" charset="-128"/>
              </a:rPr>
              <a:t>について</a:t>
            </a:r>
            <a:endParaRPr lang="en-US" altLang="ja-JP" sz="2000" dirty="0">
              <a:latin typeface="メイリオ" panose="020B0604030504040204" pitchFamily="50" charset="-128"/>
              <a:ea typeface="メイリオ" panose="020B0604030504040204" pitchFamily="50" charset="-128"/>
            </a:endParaRPr>
          </a:p>
          <a:p>
            <a:pPr>
              <a:spcAft>
                <a:spcPts val="1200"/>
              </a:spcAft>
            </a:pPr>
            <a:r>
              <a:rPr lang="en-US" altLang="ja-JP" sz="2000" dirty="0">
                <a:latin typeface="メイリオ" panose="020B0604030504040204" pitchFamily="50" charset="-128"/>
                <a:ea typeface="メイリオ" panose="020B0604030504040204" pitchFamily="50" charset="-128"/>
              </a:rPr>
              <a:t>Worker’s Library</a:t>
            </a:r>
            <a:r>
              <a:rPr lang="ja-JP" altLang="en-US" sz="2000" dirty="0" err="1">
                <a:latin typeface="メイリオ" panose="020B0604030504040204" pitchFamily="50" charset="-128"/>
                <a:ea typeface="メイリオ" panose="020B0604030504040204" pitchFamily="50" charset="-128"/>
              </a:rPr>
              <a:t>ごの</a:t>
            </a:r>
            <a:r>
              <a:rPr lang="ja-JP" altLang="en-US" sz="2000" dirty="0">
                <a:latin typeface="メイリオ" panose="020B0604030504040204" pitchFamily="50" charset="-128"/>
                <a:ea typeface="メイリオ" panose="020B0604030504040204" pitchFamily="50" charset="-128"/>
              </a:rPr>
              <a:t>紹介</a:t>
            </a:r>
            <a:endParaRPr lang="en-US" altLang="ja-JP" sz="2000" dirty="0">
              <a:latin typeface="メイリオ" panose="020B0604030504040204" pitchFamily="50" charset="-128"/>
              <a:ea typeface="メイリオ" panose="020B0604030504040204" pitchFamily="50" charset="-128"/>
            </a:endParaRPr>
          </a:p>
          <a:p>
            <a:pPr>
              <a:spcAft>
                <a:spcPts val="1200"/>
              </a:spcAft>
            </a:pP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用語集</a:t>
            </a:r>
            <a:r>
              <a:rPr lang="en-US" altLang="ja-JP" sz="2000" dirty="0">
                <a:latin typeface="メイリオ" panose="020B0604030504040204" pitchFamily="50" charset="-128"/>
                <a:ea typeface="メイリオ" panose="020B0604030504040204" pitchFamily="50" charset="-128"/>
              </a:rPr>
              <a:t>】</a:t>
            </a:r>
          </a:p>
        </p:txBody>
      </p:sp>
      <p:sp>
        <p:nvSpPr>
          <p:cNvPr id="7" name="テキスト ボックス 6">
            <a:extLst>
              <a:ext uri="{FF2B5EF4-FFF2-40B4-BE49-F238E27FC236}">
                <a16:creationId xmlns:a16="http://schemas.microsoft.com/office/drawing/2014/main" id="{07C1203C-0D1A-49DB-ABEA-FA8948C33E53}"/>
              </a:ext>
            </a:extLst>
          </p:cNvPr>
          <p:cNvSpPr txBox="1"/>
          <p:nvPr/>
        </p:nvSpPr>
        <p:spPr>
          <a:xfrm>
            <a:off x="1773383" y="1093109"/>
            <a:ext cx="4139130" cy="5632311"/>
          </a:xfrm>
          <a:prstGeom prst="rect">
            <a:avLst/>
          </a:prstGeom>
          <a:noFill/>
        </p:spPr>
        <p:txBody>
          <a:bodyPr wrap="square" rtlCol="0">
            <a:spAutoFit/>
          </a:bodyPr>
          <a:lstStyle/>
          <a:p>
            <a:pPr algn="r">
              <a:spcAft>
                <a:spcPts val="1200"/>
              </a:spcAft>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P.3</a:t>
            </a: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4</a:t>
            </a:r>
          </a:p>
          <a:p>
            <a:pPr algn="r">
              <a:spcAft>
                <a:spcPts val="1200"/>
              </a:spcAft>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P.5</a:t>
            </a:r>
          </a:p>
          <a:p>
            <a:pPr algn="r">
              <a:spcAft>
                <a:spcPts val="1200"/>
              </a:spcAft>
            </a:pPr>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P.6</a:t>
            </a:r>
          </a:p>
          <a:p>
            <a:pPr algn="r">
              <a:spcAft>
                <a:spcPts val="1200"/>
              </a:spcAft>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P.7</a:t>
            </a:r>
          </a:p>
          <a:p>
            <a:pPr algn="r">
              <a:spcAft>
                <a:spcPts val="1200"/>
              </a:spcAft>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P.8</a:t>
            </a:r>
          </a:p>
          <a:p>
            <a:pPr algn="r">
              <a:spcAft>
                <a:spcPts val="1200"/>
              </a:spcAft>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P.9</a:t>
            </a:r>
          </a:p>
          <a:p>
            <a:pPr algn="r">
              <a:spcAft>
                <a:spcPts val="1200"/>
              </a:spcAft>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P.10</a:t>
            </a:r>
          </a:p>
          <a:p>
            <a:pPr algn="r">
              <a:spcAft>
                <a:spcPts val="1200"/>
              </a:spcAft>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P.11</a:t>
            </a:r>
          </a:p>
          <a:p>
            <a:pPr algn="r">
              <a:spcAft>
                <a:spcPts val="1200"/>
              </a:spcAft>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P.12</a:t>
            </a: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14</a:t>
            </a:r>
          </a:p>
          <a:p>
            <a:pPr algn="r">
              <a:spcAft>
                <a:spcPts val="1200"/>
              </a:spcAft>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P.15</a:t>
            </a:r>
          </a:p>
          <a:p>
            <a:pPr algn="r">
              <a:spcAft>
                <a:spcPts val="1200"/>
              </a:spcAft>
            </a:pPr>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P.16</a:t>
            </a:r>
          </a:p>
          <a:p>
            <a:pPr algn="r">
              <a:spcAft>
                <a:spcPts val="1200"/>
              </a:spcAft>
            </a:pPr>
            <a:endParaRPr lang="en-US" altLang="ja-JP" sz="2000"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1990F4BB-8A6C-43C0-B649-DF33C3A414C4}"/>
              </a:ext>
            </a:extLst>
          </p:cNvPr>
          <p:cNvSpPr txBox="1"/>
          <p:nvPr/>
        </p:nvSpPr>
        <p:spPr>
          <a:xfrm>
            <a:off x="7489454" y="1093109"/>
            <a:ext cx="4329786" cy="4555093"/>
          </a:xfrm>
          <a:prstGeom prst="rect">
            <a:avLst/>
          </a:prstGeom>
          <a:noFill/>
        </p:spPr>
        <p:txBody>
          <a:bodyPr wrap="square" rtlCol="0">
            <a:spAutoFit/>
          </a:bodyPr>
          <a:lstStyle/>
          <a:p>
            <a:pPr algn="r">
              <a:spcAft>
                <a:spcPts val="1200"/>
              </a:spcAft>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P.17</a:t>
            </a:r>
          </a:p>
          <a:p>
            <a:pPr algn="r">
              <a:spcAft>
                <a:spcPts val="1200"/>
              </a:spcAft>
            </a:pPr>
            <a:endParaRPr lang="en-US" altLang="ja-JP" sz="2000" dirty="0">
              <a:latin typeface="メイリオ" panose="020B0604030504040204" pitchFamily="50" charset="-128"/>
              <a:ea typeface="メイリオ" panose="020B0604030504040204" pitchFamily="50" charset="-128"/>
            </a:endParaRPr>
          </a:p>
          <a:p>
            <a:pPr algn="r">
              <a:spcAft>
                <a:spcPts val="1200"/>
              </a:spcAft>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P.18</a:t>
            </a: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19</a:t>
            </a:r>
          </a:p>
          <a:p>
            <a:pPr algn="r">
              <a:spcAft>
                <a:spcPts val="1200"/>
              </a:spcAft>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P.20</a:t>
            </a:r>
          </a:p>
          <a:p>
            <a:pPr algn="r">
              <a:spcAft>
                <a:spcPts val="1200"/>
              </a:spcAft>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P.21</a:t>
            </a:r>
          </a:p>
          <a:p>
            <a:pPr algn="r">
              <a:spcAft>
                <a:spcPts val="1200"/>
              </a:spcAft>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P.22</a:t>
            </a: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28</a:t>
            </a:r>
          </a:p>
          <a:p>
            <a:pPr algn="r">
              <a:spcAft>
                <a:spcPts val="1200"/>
              </a:spcAft>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P.29</a:t>
            </a: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31</a:t>
            </a:r>
          </a:p>
          <a:p>
            <a:pPr algn="r">
              <a:spcAft>
                <a:spcPts val="1200"/>
              </a:spcAft>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P.32</a:t>
            </a: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33</a:t>
            </a:r>
          </a:p>
          <a:p>
            <a:pPr algn="r">
              <a:spcAft>
                <a:spcPts val="1200"/>
              </a:spcAft>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P.34</a:t>
            </a:r>
          </a:p>
          <a:p>
            <a:pPr algn="r">
              <a:spcAft>
                <a:spcPts val="1200"/>
              </a:spcAft>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P.34</a:t>
            </a:r>
          </a:p>
        </p:txBody>
      </p:sp>
      <p:cxnSp>
        <p:nvCxnSpPr>
          <p:cNvPr id="9" name="直線コネクタ 8">
            <a:extLst>
              <a:ext uri="{FF2B5EF4-FFF2-40B4-BE49-F238E27FC236}">
                <a16:creationId xmlns:a16="http://schemas.microsoft.com/office/drawing/2014/main" id="{BB2063A5-A6CA-43B6-A3D3-79E492506076}"/>
              </a:ext>
            </a:extLst>
          </p:cNvPr>
          <p:cNvCxnSpPr>
            <a:cxnSpLocks/>
          </p:cNvCxnSpPr>
          <p:nvPr/>
        </p:nvCxnSpPr>
        <p:spPr>
          <a:xfrm>
            <a:off x="5985160" y="1093109"/>
            <a:ext cx="0" cy="5358201"/>
          </a:xfrm>
          <a:prstGeom prst="line">
            <a:avLst/>
          </a:prstGeom>
        </p:spPr>
        <p:style>
          <a:lnRef idx="1">
            <a:schemeClr val="dk1"/>
          </a:lnRef>
          <a:fillRef idx="0">
            <a:schemeClr val="dk1"/>
          </a:fillRef>
          <a:effectRef idx="0">
            <a:schemeClr val="dk1"/>
          </a:effectRef>
          <a:fontRef idx="minor">
            <a:schemeClr val="tx1"/>
          </a:fontRef>
        </p:style>
      </p:cxnSp>
      <p:sp>
        <p:nvSpPr>
          <p:cNvPr id="10" name="スライド番号プレースホルダー 5">
            <a:extLst>
              <a:ext uri="{FF2B5EF4-FFF2-40B4-BE49-F238E27FC236}">
                <a16:creationId xmlns:a16="http://schemas.microsoft.com/office/drawing/2014/main" id="{535FAF5E-44DC-4128-8C39-1C898DE038F7}"/>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2</a:t>
            </a:fld>
            <a:endParaRPr lang="en-US" sz="1800" dirty="0">
              <a:solidFill>
                <a:schemeClr val="tx1"/>
              </a:solidFill>
            </a:endParaRPr>
          </a:p>
        </p:txBody>
      </p:sp>
    </p:spTree>
    <p:extLst>
      <p:ext uri="{BB962C8B-B14F-4D97-AF65-F5344CB8AC3E}">
        <p14:creationId xmlns:p14="http://schemas.microsoft.com/office/powerpoint/2010/main" val="29427689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0A18196C-DCCB-4BF0-8F1E-5733FB0F50A7}"/>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ext Box 13">
            <a:extLst>
              <a:ext uri="{FF2B5EF4-FFF2-40B4-BE49-F238E27FC236}">
                <a16:creationId xmlns:a16="http://schemas.microsoft.com/office/drawing/2014/main" id="{8FD7DBD1-FC9C-4997-8AA8-BE5B8246314A}"/>
              </a:ext>
            </a:extLst>
          </p:cNvPr>
          <p:cNvSpPr txBox="1">
            <a:spLocks noChangeArrowheads="1"/>
          </p:cNvSpPr>
          <p:nvPr/>
        </p:nvSpPr>
        <p:spPr bwMode="auto">
          <a:xfrm>
            <a:off x="810492" y="1184473"/>
            <a:ext cx="10571016" cy="5246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3500"/>
              </a:lnSpc>
              <a:spcBef>
                <a:spcPts val="0"/>
              </a:spcBef>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（１）労働金庫の利用促進</a:t>
            </a:r>
            <a:endParaRPr lang="en-US" altLang="ja-JP" sz="2800" b="1" dirty="0">
              <a:solidFill>
                <a:schemeClr val="accent1">
                  <a:lumMod val="75000"/>
                </a:schemeClr>
              </a:solidFill>
              <a:latin typeface="メイリオ" panose="020B0604030504040204" pitchFamily="50" charset="-128"/>
              <a:ea typeface="メイリオ" panose="020B0604030504040204" pitchFamily="50" charset="-128"/>
            </a:endParaRPr>
          </a:p>
          <a:p>
            <a:pPr marL="442913">
              <a:lnSpc>
                <a:spcPts val="35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・普通預金、定期預金、財形貯蓄などの奨励</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35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・住宅ローン、教育ローン、オートローンなどの奨励</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35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・ｉＤｅｃｏ（個人型確定拠出年金）、投資信託など資産形成の活用</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3500"/>
              </a:lnSpc>
              <a:spcBef>
                <a:spcPts val="0"/>
              </a:spcBef>
              <a:spcAft>
                <a:spcPts val="1200"/>
              </a:spcAft>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・住宅セミナー、消費者セミナー、確定拠出年金セミナー　など</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a:lnSpc>
                <a:spcPts val="3500"/>
              </a:lnSpc>
              <a:spcBef>
                <a:spcPts val="0"/>
              </a:spcBef>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（２）</a:t>
            </a:r>
            <a:r>
              <a:rPr lang="ja-JP" altLang="en-US" sz="2800" b="1" dirty="0" err="1">
                <a:solidFill>
                  <a:schemeClr val="accent1">
                    <a:lumMod val="75000"/>
                  </a:schemeClr>
                </a:solidFill>
                <a:latin typeface="メイリオ" panose="020B0604030504040204" pitchFamily="50" charset="-128"/>
                <a:ea typeface="メイリオ" panose="020B0604030504040204" pitchFamily="50" charset="-128"/>
              </a:rPr>
              <a:t>こくみん</a:t>
            </a: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共済ｃｏｏｐの利用促進</a:t>
            </a:r>
            <a:endParaRPr lang="en-US" altLang="ja-JP" sz="2800" dirty="0">
              <a:solidFill>
                <a:schemeClr val="accent1">
                  <a:lumMod val="75000"/>
                </a:schemeClr>
              </a:solidFill>
              <a:latin typeface="メイリオ" panose="020B0604030504040204" pitchFamily="50" charset="-128"/>
              <a:ea typeface="メイリオ" panose="020B0604030504040204" pitchFamily="50" charset="-128"/>
            </a:endParaRPr>
          </a:p>
          <a:p>
            <a:pPr marL="442913">
              <a:lnSpc>
                <a:spcPts val="35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・団体生命共済や慶弔共済など組織としての取り組み</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35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・住まいる共済、マイカー共済、</a:t>
            </a:r>
            <a:r>
              <a:rPr lang="ja-JP" altLang="en-US" sz="2400" b="1" dirty="0" err="1">
                <a:solidFill>
                  <a:schemeClr val="tx1">
                    <a:lumMod val="85000"/>
                    <a:lumOff val="15000"/>
                  </a:schemeClr>
                </a:solidFill>
                <a:latin typeface="メイリオ" panose="020B0604030504040204" pitchFamily="50" charset="-128"/>
                <a:ea typeface="メイリオ" panose="020B0604030504040204" pitchFamily="50" charset="-128"/>
              </a:rPr>
              <a:t>こくみん</a:t>
            </a: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共済などの利用促進</a:t>
            </a:r>
            <a:endParaRPr lang="en-US" altLang="ja-JP" sz="2400"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3500"/>
              </a:lnSpc>
              <a:spcBef>
                <a:spcPts val="0"/>
              </a:spcBef>
              <a:spcAft>
                <a:spcPts val="1200"/>
              </a:spcAft>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・可処分所得向上の取り組み、生活保障セミナー</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a:lnSpc>
                <a:spcPts val="3500"/>
              </a:lnSpc>
              <a:spcBef>
                <a:spcPts val="0"/>
              </a:spcBef>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（３）産別共済</a:t>
            </a:r>
            <a:endParaRPr lang="en-US" altLang="ja-JP" sz="2800"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35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400" b="1" dirty="0">
                <a:solidFill>
                  <a:srgbClr val="FF0000"/>
                </a:solidFill>
                <a:latin typeface="メイリオ" panose="020B0604030504040204" pitchFamily="50" charset="-128"/>
                <a:ea typeface="メイリオ" panose="020B0604030504040204" pitchFamily="50" charset="-128"/>
              </a:rPr>
              <a:t>（産別共済の有無や内容に合わせて作り変えてください）</a:t>
            </a:r>
            <a:endParaRPr lang="en-US" altLang="ja-JP" sz="2800" b="1" dirty="0">
              <a:solidFill>
                <a:srgbClr val="FF0000"/>
              </a:solidFill>
              <a:latin typeface="メイリオ" panose="020B0604030504040204" pitchFamily="50" charset="-128"/>
              <a:ea typeface="メイリオ" panose="020B0604030504040204" pitchFamily="50" charset="-128"/>
            </a:endParaRPr>
          </a:p>
        </p:txBody>
      </p:sp>
      <p:sp>
        <p:nvSpPr>
          <p:cNvPr id="3" name="Text Box 5">
            <a:extLst>
              <a:ext uri="{FF2B5EF4-FFF2-40B4-BE49-F238E27FC236}">
                <a16:creationId xmlns:a16="http://schemas.microsoft.com/office/drawing/2014/main" id="{347C8F4D-C595-443B-8C93-9DE0A3491FBF}"/>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１４．具体的な労働者自主福祉活動</a:t>
            </a:r>
          </a:p>
        </p:txBody>
      </p:sp>
      <p:sp>
        <p:nvSpPr>
          <p:cNvPr id="6" name="スライド番号プレースホルダー 5">
            <a:extLst>
              <a:ext uri="{FF2B5EF4-FFF2-40B4-BE49-F238E27FC236}">
                <a16:creationId xmlns:a16="http://schemas.microsoft.com/office/drawing/2014/main" id="{2697C80D-1856-41AC-87A9-994A69C1B0BE}"/>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20</a:t>
            </a:fld>
            <a:endParaRPr lang="en-US" sz="1800" dirty="0">
              <a:solidFill>
                <a:schemeClr val="tx1"/>
              </a:solidFill>
            </a:endParaRPr>
          </a:p>
        </p:txBody>
      </p:sp>
    </p:spTree>
    <p:extLst>
      <p:ext uri="{BB962C8B-B14F-4D97-AF65-F5344CB8AC3E}">
        <p14:creationId xmlns:p14="http://schemas.microsoft.com/office/powerpoint/2010/main" val="736809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25D71827-442F-4F31-A299-5970F3C1F564}"/>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Text Box 5">
            <a:extLst>
              <a:ext uri="{FF2B5EF4-FFF2-40B4-BE49-F238E27FC236}">
                <a16:creationId xmlns:a16="http://schemas.microsoft.com/office/drawing/2014/main" id="{347C8F4D-C595-443B-8C93-9DE0A3491FBF}"/>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１５．具体的な社会貢献活動</a:t>
            </a:r>
          </a:p>
        </p:txBody>
      </p:sp>
      <p:sp>
        <p:nvSpPr>
          <p:cNvPr id="6" name="Text Box 13">
            <a:extLst>
              <a:ext uri="{FF2B5EF4-FFF2-40B4-BE49-F238E27FC236}">
                <a16:creationId xmlns:a16="http://schemas.microsoft.com/office/drawing/2014/main" id="{8D8D59FC-93CC-446C-B51B-071033843B01}"/>
              </a:ext>
            </a:extLst>
          </p:cNvPr>
          <p:cNvSpPr txBox="1">
            <a:spLocks noChangeArrowheads="1"/>
          </p:cNvSpPr>
          <p:nvPr/>
        </p:nvSpPr>
        <p:spPr bwMode="auto">
          <a:xfrm>
            <a:off x="882225" y="1589162"/>
            <a:ext cx="10571016" cy="4490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3500"/>
              </a:lnSpc>
              <a:spcBef>
                <a:spcPts val="0"/>
              </a:spcBef>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（４）社会貢献活動</a:t>
            </a:r>
            <a:endParaRPr lang="en-US" altLang="ja-JP" sz="2800" b="1" dirty="0">
              <a:solidFill>
                <a:schemeClr val="accent1">
                  <a:lumMod val="75000"/>
                </a:schemeClr>
              </a:solidFill>
              <a:latin typeface="メイリオ" panose="020B0604030504040204" pitchFamily="50" charset="-128"/>
              <a:ea typeface="メイリオ" panose="020B0604030504040204" pitchFamily="50" charset="-128"/>
            </a:endParaRPr>
          </a:p>
          <a:p>
            <a:pPr marL="442913">
              <a:lnSpc>
                <a:spcPts val="35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・連合静岡</a:t>
            </a:r>
            <a:r>
              <a:rPr lang="ja-JP" altLang="en-US" sz="2400" b="1" dirty="0">
                <a:solidFill>
                  <a:srgbClr val="FF0000"/>
                </a:solidFill>
                <a:latin typeface="メイリオ" panose="020B0604030504040204" pitchFamily="50" charset="-128"/>
                <a:ea typeface="メイリオ" panose="020B0604030504040204" pitchFamily="50" charset="-128"/>
              </a:rPr>
              <a:t>●●</a:t>
            </a: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地域協議会</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35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　　　列島クリーンキャンペーン（ゴミ拾い）</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35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400" b="1" dirty="0">
                <a:solidFill>
                  <a:srgbClr val="FF0000"/>
                </a:solidFill>
                <a:latin typeface="メイリオ" panose="020B0604030504040204" pitchFamily="50" charset="-128"/>
                <a:ea typeface="メイリオ" panose="020B0604030504040204" pitchFamily="50" charset="-128"/>
              </a:rPr>
              <a:t>●●</a:t>
            </a: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地区労福協　</a:t>
            </a:r>
            <a:r>
              <a:rPr lang="ja-JP" altLang="en-US" sz="2400" b="1" dirty="0">
                <a:solidFill>
                  <a:srgbClr val="FF0000"/>
                </a:solidFill>
                <a:latin typeface="メイリオ" panose="020B0604030504040204" pitchFamily="50" charset="-128"/>
                <a:ea typeface="メイリオ" panose="020B0604030504040204" pitchFamily="50" charset="-128"/>
              </a:rPr>
              <a:t>●●●●</a:t>
            </a:r>
            <a:endParaRPr lang="en-US" altLang="ja-JP" sz="2400" b="1" dirty="0">
              <a:solidFill>
                <a:srgbClr val="FF0000"/>
              </a:solidFill>
              <a:latin typeface="メイリオ" panose="020B0604030504040204" pitchFamily="50" charset="-128"/>
              <a:ea typeface="メイリオ" panose="020B0604030504040204" pitchFamily="50" charset="-128"/>
            </a:endParaRPr>
          </a:p>
          <a:p>
            <a:pPr marL="442913">
              <a:lnSpc>
                <a:spcPts val="35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・連合静岡</a:t>
            </a:r>
            <a:r>
              <a:rPr lang="ja-JP" altLang="en-US" sz="2400" b="1" dirty="0">
                <a:solidFill>
                  <a:srgbClr val="FF0000"/>
                </a:solidFill>
                <a:latin typeface="メイリオ" panose="020B0604030504040204" pitchFamily="50" charset="-128"/>
                <a:ea typeface="メイリオ" panose="020B0604030504040204" pitchFamily="50" charset="-128"/>
              </a:rPr>
              <a:t>●●</a:t>
            </a: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地域協議会　歳末助け合い募金</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3500"/>
              </a:lnSpc>
              <a:spcBef>
                <a:spcPts val="0"/>
              </a:spcBef>
              <a:buNone/>
            </a:pP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3500"/>
              </a:lnSpc>
              <a:spcBef>
                <a:spcPts val="0"/>
              </a:spcBef>
              <a:buNone/>
            </a:pP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a:lnSpc>
                <a:spcPts val="3500"/>
              </a:lnSpc>
              <a:spcBef>
                <a:spcPts val="0"/>
              </a:spcBef>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（５）災害支援の取り組み</a:t>
            </a:r>
            <a:r>
              <a:rPr lang="ja-JP" altLang="en-US" sz="1800" dirty="0">
                <a:latin typeface="メイリオ" panose="020B0604030504040204" pitchFamily="50" charset="-128"/>
                <a:ea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最近の取り組み事例</a:t>
            </a:r>
            <a:endParaRPr lang="en-US" altLang="ja-JP" sz="1800" dirty="0">
              <a:latin typeface="メイリオ" panose="020B0604030504040204" pitchFamily="50" charset="-128"/>
              <a:ea typeface="メイリオ" panose="020B0604030504040204" pitchFamily="50" charset="-128"/>
            </a:endParaRPr>
          </a:p>
          <a:p>
            <a:pPr marL="442913">
              <a:lnSpc>
                <a:spcPts val="35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400" b="1" dirty="0">
                <a:solidFill>
                  <a:srgbClr val="FF0000"/>
                </a:solidFill>
                <a:latin typeface="メイリオ" panose="020B0604030504040204" pitchFamily="50" charset="-128"/>
                <a:ea typeface="メイリオ" panose="020B0604030504040204" pitchFamily="50" charset="-128"/>
              </a:rPr>
              <a:t>●●</a:t>
            </a: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連合　</a:t>
            </a:r>
            <a:r>
              <a:rPr lang="ja-JP" altLang="en-US" sz="2400" b="1" dirty="0">
                <a:solidFill>
                  <a:srgbClr val="FF0000"/>
                </a:solidFill>
                <a:latin typeface="メイリオ" panose="020B0604030504040204" pitchFamily="50" charset="-128"/>
                <a:ea typeface="メイリオ" panose="020B0604030504040204" pitchFamily="50" charset="-128"/>
              </a:rPr>
              <a:t>●●</a:t>
            </a: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地震に対する募金活動</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marL="442913">
              <a:lnSpc>
                <a:spcPts val="3500"/>
              </a:lnSpc>
              <a:spcBef>
                <a:spcPts val="0"/>
              </a:spcBef>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400" b="1" dirty="0">
                <a:solidFill>
                  <a:srgbClr val="FF0000"/>
                </a:solidFill>
                <a:latin typeface="メイリオ" panose="020B0604030504040204" pitchFamily="50" charset="-128"/>
                <a:ea typeface="メイリオ" panose="020B0604030504040204" pitchFamily="50" charset="-128"/>
              </a:rPr>
              <a:t>●●</a:t>
            </a: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労連　</a:t>
            </a:r>
            <a:r>
              <a:rPr lang="ja-JP" altLang="en-US" sz="2400" b="1" dirty="0">
                <a:solidFill>
                  <a:srgbClr val="FF0000"/>
                </a:solidFill>
                <a:latin typeface="メイリオ" panose="020B0604030504040204" pitchFamily="50" charset="-128"/>
                <a:ea typeface="メイリオ" panose="020B0604030504040204" pitchFamily="50" charset="-128"/>
              </a:rPr>
              <a:t>●●</a:t>
            </a: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水害に対するタオル寄贈運動</a:t>
            </a:r>
            <a:endParaRPr lang="en-US" altLang="ja-JP" b="1" dirty="0">
              <a:solidFill>
                <a:srgbClr val="FF0000"/>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EDFF3CE3-E679-47E2-AB37-76F85FFC06DC}"/>
              </a:ext>
            </a:extLst>
          </p:cNvPr>
          <p:cNvSpPr/>
          <p:nvPr/>
        </p:nvSpPr>
        <p:spPr>
          <a:xfrm>
            <a:off x="8599204" y="4854239"/>
            <a:ext cx="2147455" cy="1469883"/>
          </a:xfrm>
          <a:prstGeom prst="rect">
            <a:avLst/>
          </a:prstGeom>
          <a:solidFill>
            <a:srgbClr val="CCE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写真</a:t>
            </a:r>
          </a:p>
        </p:txBody>
      </p:sp>
      <p:sp>
        <p:nvSpPr>
          <p:cNvPr id="11" name="正方形/長方形 10">
            <a:extLst>
              <a:ext uri="{FF2B5EF4-FFF2-40B4-BE49-F238E27FC236}">
                <a16:creationId xmlns:a16="http://schemas.microsoft.com/office/drawing/2014/main" id="{383CAD61-ED14-4151-87B5-A76711B8C1A7}"/>
              </a:ext>
            </a:extLst>
          </p:cNvPr>
          <p:cNvSpPr/>
          <p:nvPr/>
        </p:nvSpPr>
        <p:spPr>
          <a:xfrm>
            <a:off x="8599204" y="2854822"/>
            <a:ext cx="2147455" cy="1469883"/>
          </a:xfrm>
          <a:prstGeom prst="rect">
            <a:avLst/>
          </a:prstGeom>
          <a:solidFill>
            <a:srgbClr val="CCE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写真</a:t>
            </a:r>
          </a:p>
        </p:txBody>
      </p:sp>
      <p:sp>
        <p:nvSpPr>
          <p:cNvPr id="12" name="正方形/長方形 11">
            <a:extLst>
              <a:ext uri="{FF2B5EF4-FFF2-40B4-BE49-F238E27FC236}">
                <a16:creationId xmlns:a16="http://schemas.microsoft.com/office/drawing/2014/main" id="{050660DA-8361-4A01-BD99-6775FD606311}"/>
              </a:ext>
            </a:extLst>
          </p:cNvPr>
          <p:cNvSpPr/>
          <p:nvPr/>
        </p:nvSpPr>
        <p:spPr>
          <a:xfrm>
            <a:off x="8599204" y="1234471"/>
            <a:ext cx="2147455" cy="1469883"/>
          </a:xfrm>
          <a:prstGeom prst="rect">
            <a:avLst/>
          </a:prstGeom>
          <a:solidFill>
            <a:srgbClr val="CCE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メイリオ" panose="020B0604030504040204" pitchFamily="50" charset="-128"/>
                <a:ea typeface="メイリオ" panose="020B0604030504040204" pitchFamily="50" charset="-128"/>
              </a:rPr>
              <a:t>写真</a:t>
            </a:r>
          </a:p>
        </p:txBody>
      </p:sp>
      <p:sp>
        <p:nvSpPr>
          <p:cNvPr id="13" name="スライド番号プレースホルダー 5">
            <a:extLst>
              <a:ext uri="{FF2B5EF4-FFF2-40B4-BE49-F238E27FC236}">
                <a16:creationId xmlns:a16="http://schemas.microsoft.com/office/drawing/2014/main" id="{27A867B8-77FF-4FE7-B5EC-28E59789A25B}"/>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21</a:t>
            </a:fld>
            <a:endParaRPr lang="en-US" sz="1800" dirty="0">
              <a:solidFill>
                <a:schemeClr val="tx1"/>
              </a:solidFill>
            </a:endParaRPr>
          </a:p>
        </p:txBody>
      </p:sp>
    </p:spTree>
    <p:extLst>
      <p:ext uri="{BB962C8B-B14F-4D97-AF65-F5344CB8AC3E}">
        <p14:creationId xmlns:p14="http://schemas.microsoft.com/office/powerpoint/2010/main" val="3525538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a:extLst>
              <a:ext uri="{FF2B5EF4-FFF2-40B4-BE49-F238E27FC236}">
                <a16:creationId xmlns:a16="http://schemas.microsoft.com/office/drawing/2014/main" id="{1795B3EB-74DB-452C-A9CD-478722FCEFBA}"/>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四角形: 角を丸くする 25">
            <a:extLst>
              <a:ext uri="{FF2B5EF4-FFF2-40B4-BE49-F238E27FC236}">
                <a16:creationId xmlns:a16="http://schemas.microsoft.com/office/drawing/2014/main" id="{CF01DAC1-4792-4548-AD59-B007DA9AE68B}"/>
              </a:ext>
            </a:extLst>
          </p:cNvPr>
          <p:cNvSpPr/>
          <p:nvPr/>
        </p:nvSpPr>
        <p:spPr>
          <a:xfrm>
            <a:off x="1163782" y="1931203"/>
            <a:ext cx="9892145" cy="4788247"/>
          </a:xfrm>
          <a:prstGeom prst="roundRect">
            <a:avLst>
              <a:gd name="adj" fmla="val 5341"/>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Text Box 5">
            <a:extLst>
              <a:ext uri="{FF2B5EF4-FFF2-40B4-BE49-F238E27FC236}">
                <a16:creationId xmlns:a16="http://schemas.microsoft.com/office/drawing/2014/main" id="{F5FCECB7-8518-4A51-BBD5-B7213959E5D2}"/>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4000" b="1" dirty="0">
                <a:solidFill>
                  <a:schemeClr val="bg1"/>
                </a:solidFill>
                <a:latin typeface="メイリオ" panose="020B0604030504040204" pitchFamily="50" charset="-128"/>
                <a:ea typeface="メイリオ" panose="020B0604030504040204" pitchFamily="50" charset="-128"/>
              </a:rPr>
              <a:t>１６．労働条件について①</a:t>
            </a:r>
          </a:p>
        </p:txBody>
      </p:sp>
      <p:sp>
        <p:nvSpPr>
          <p:cNvPr id="5" name="Text Box 5">
            <a:extLst>
              <a:ext uri="{FF2B5EF4-FFF2-40B4-BE49-F238E27FC236}">
                <a16:creationId xmlns:a16="http://schemas.microsoft.com/office/drawing/2014/main" id="{9405E3A0-4278-48DF-B7B5-7C3E9FE5282F}"/>
              </a:ext>
            </a:extLst>
          </p:cNvPr>
          <p:cNvSpPr txBox="1">
            <a:spLocks noChangeArrowheads="1"/>
          </p:cNvSpPr>
          <p:nvPr/>
        </p:nvSpPr>
        <p:spPr bwMode="auto">
          <a:xfrm>
            <a:off x="1163782" y="754199"/>
            <a:ext cx="107234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2800" b="1" dirty="0">
                <a:solidFill>
                  <a:schemeClr val="tx1">
                    <a:lumMod val="85000"/>
                    <a:lumOff val="15000"/>
                  </a:schemeClr>
                </a:solidFill>
                <a:latin typeface="メイリオ" panose="020B0604030504040204" pitchFamily="50" charset="-128"/>
                <a:ea typeface="メイリオ" panose="020B0604030504040204" pitchFamily="50" charset="-128"/>
              </a:rPr>
              <a:t>労働条件</a:t>
            </a:r>
          </a:p>
        </p:txBody>
      </p:sp>
      <p:sp>
        <p:nvSpPr>
          <p:cNvPr id="6" name="四角形: 角度付き 5">
            <a:extLst>
              <a:ext uri="{FF2B5EF4-FFF2-40B4-BE49-F238E27FC236}">
                <a16:creationId xmlns:a16="http://schemas.microsoft.com/office/drawing/2014/main" id="{C44BBBD7-AA98-4C65-A37C-BF1F0E361133}"/>
              </a:ext>
            </a:extLst>
          </p:cNvPr>
          <p:cNvSpPr/>
          <p:nvPr/>
        </p:nvSpPr>
        <p:spPr>
          <a:xfrm>
            <a:off x="1743667" y="5656131"/>
            <a:ext cx="8700064" cy="910152"/>
          </a:xfrm>
          <a:prstGeom prst="bevel">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a:extLst>
              <a:ext uri="{FF2B5EF4-FFF2-40B4-BE49-F238E27FC236}">
                <a16:creationId xmlns:a16="http://schemas.microsoft.com/office/drawing/2014/main" id="{08F872E3-A874-406E-9120-0A1CFF0C1D35}"/>
              </a:ext>
            </a:extLst>
          </p:cNvPr>
          <p:cNvPicPr>
            <a:picLocks noChangeAspect="1"/>
          </p:cNvPicPr>
          <p:nvPr/>
        </p:nvPicPr>
        <p:blipFill>
          <a:blip r:embed="rId2"/>
          <a:stretch>
            <a:fillRect/>
          </a:stretch>
        </p:blipFill>
        <p:spPr>
          <a:xfrm>
            <a:off x="2588040" y="2085830"/>
            <a:ext cx="954543" cy="1892699"/>
          </a:xfrm>
          <a:prstGeom prst="rect">
            <a:avLst/>
          </a:prstGeom>
        </p:spPr>
      </p:pic>
      <p:sp>
        <p:nvSpPr>
          <p:cNvPr id="8" name="四角形: 角を丸くする 7">
            <a:extLst>
              <a:ext uri="{FF2B5EF4-FFF2-40B4-BE49-F238E27FC236}">
                <a16:creationId xmlns:a16="http://schemas.microsoft.com/office/drawing/2014/main" id="{568DFBC9-AE81-4588-902F-D62B5E46124D}"/>
              </a:ext>
            </a:extLst>
          </p:cNvPr>
          <p:cNvSpPr/>
          <p:nvPr/>
        </p:nvSpPr>
        <p:spPr>
          <a:xfrm>
            <a:off x="1811848" y="2558326"/>
            <a:ext cx="618796" cy="1189994"/>
          </a:xfrm>
          <a:prstGeom prst="roundRect">
            <a:avLst>
              <a:gd name="adj" fmla="val 14915"/>
            </a:avLst>
          </a:prstGeom>
          <a:solidFill>
            <a:schemeClr val="bg1"/>
          </a:solid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9" name="タイトル 1">
            <a:extLst>
              <a:ext uri="{FF2B5EF4-FFF2-40B4-BE49-F238E27FC236}">
                <a16:creationId xmlns:a16="http://schemas.microsoft.com/office/drawing/2014/main" id="{B418FF8F-55C8-49CC-B6E8-8AED54822B20}"/>
              </a:ext>
            </a:extLst>
          </p:cNvPr>
          <p:cNvSpPr txBox="1">
            <a:spLocks/>
          </p:cNvSpPr>
          <p:nvPr/>
        </p:nvSpPr>
        <p:spPr>
          <a:xfrm>
            <a:off x="1898944" y="2820544"/>
            <a:ext cx="444605" cy="103909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latin typeface="メイリオ" panose="020B0604030504040204" pitchFamily="50" charset="-128"/>
                <a:ea typeface="メイリオ" panose="020B0604030504040204" pitchFamily="50" charset="-128"/>
              </a:rPr>
              <a:t>仕事</a:t>
            </a:r>
          </a:p>
        </p:txBody>
      </p:sp>
      <p:sp>
        <p:nvSpPr>
          <p:cNvPr id="10" name="四角形: 角を丸くする 9">
            <a:extLst>
              <a:ext uri="{FF2B5EF4-FFF2-40B4-BE49-F238E27FC236}">
                <a16:creationId xmlns:a16="http://schemas.microsoft.com/office/drawing/2014/main" id="{BF6F4A35-7708-4B4A-81E4-E3326C57486C}"/>
              </a:ext>
            </a:extLst>
          </p:cNvPr>
          <p:cNvSpPr/>
          <p:nvPr/>
        </p:nvSpPr>
        <p:spPr>
          <a:xfrm>
            <a:off x="4473504" y="2557937"/>
            <a:ext cx="618796" cy="1189994"/>
          </a:xfrm>
          <a:prstGeom prst="roundRect">
            <a:avLst>
              <a:gd name="adj" fmla="val 14915"/>
            </a:avLst>
          </a:prstGeom>
          <a:solidFill>
            <a:schemeClr val="bg1"/>
          </a:solidFill>
          <a:ln w="63500" cmpd="dbl">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1" name="タイトル 1">
            <a:extLst>
              <a:ext uri="{FF2B5EF4-FFF2-40B4-BE49-F238E27FC236}">
                <a16:creationId xmlns:a16="http://schemas.microsoft.com/office/drawing/2014/main" id="{EF2D5E88-5684-49C8-BE87-705EC407EAE0}"/>
              </a:ext>
            </a:extLst>
          </p:cNvPr>
          <p:cNvSpPr txBox="1">
            <a:spLocks/>
          </p:cNvSpPr>
          <p:nvPr/>
        </p:nvSpPr>
        <p:spPr>
          <a:xfrm>
            <a:off x="4560600" y="2820155"/>
            <a:ext cx="444605" cy="103909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rgbClr val="FF0000"/>
                </a:solidFill>
                <a:latin typeface="メイリオ" panose="020B0604030504040204" pitchFamily="50" charset="-128"/>
                <a:ea typeface="メイリオ" panose="020B0604030504040204" pitchFamily="50" charset="-128"/>
              </a:rPr>
              <a:t>賃金</a:t>
            </a:r>
          </a:p>
        </p:txBody>
      </p:sp>
      <p:sp>
        <p:nvSpPr>
          <p:cNvPr id="12" name="矢印: 右 11">
            <a:extLst>
              <a:ext uri="{FF2B5EF4-FFF2-40B4-BE49-F238E27FC236}">
                <a16:creationId xmlns:a16="http://schemas.microsoft.com/office/drawing/2014/main" id="{6F2E80F7-44BA-44CF-AC17-64E4DB399138}"/>
              </a:ext>
            </a:extLst>
          </p:cNvPr>
          <p:cNvSpPr/>
          <p:nvPr/>
        </p:nvSpPr>
        <p:spPr>
          <a:xfrm>
            <a:off x="3677592" y="2804971"/>
            <a:ext cx="618796" cy="53511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矢印: 右 12">
            <a:extLst>
              <a:ext uri="{FF2B5EF4-FFF2-40B4-BE49-F238E27FC236}">
                <a16:creationId xmlns:a16="http://schemas.microsoft.com/office/drawing/2014/main" id="{B3AA5C58-2A3B-4342-BC0B-EBB33975F4E6}"/>
              </a:ext>
            </a:extLst>
          </p:cNvPr>
          <p:cNvSpPr/>
          <p:nvPr/>
        </p:nvSpPr>
        <p:spPr>
          <a:xfrm>
            <a:off x="5294492" y="2804971"/>
            <a:ext cx="618796" cy="53511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四角形: 角を丸くする 13">
            <a:extLst>
              <a:ext uri="{FF2B5EF4-FFF2-40B4-BE49-F238E27FC236}">
                <a16:creationId xmlns:a16="http://schemas.microsoft.com/office/drawing/2014/main" id="{07AA0BB9-7FD8-4CAB-8BDD-1215A9F4BDD4}"/>
              </a:ext>
            </a:extLst>
          </p:cNvPr>
          <p:cNvSpPr/>
          <p:nvPr/>
        </p:nvSpPr>
        <p:spPr>
          <a:xfrm>
            <a:off x="7506929" y="2720995"/>
            <a:ext cx="1534200" cy="619095"/>
          </a:xfrm>
          <a:prstGeom prst="roundRect">
            <a:avLst>
              <a:gd name="adj" fmla="val 14915"/>
            </a:avLst>
          </a:prstGeom>
          <a:solidFill>
            <a:schemeClr val="bg1"/>
          </a:solidFill>
          <a:ln w="190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15" name="タイトル 1">
            <a:extLst>
              <a:ext uri="{FF2B5EF4-FFF2-40B4-BE49-F238E27FC236}">
                <a16:creationId xmlns:a16="http://schemas.microsoft.com/office/drawing/2014/main" id="{0FCA4A38-C9D5-426B-B4C1-61D34C6C5E62}"/>
              </a:ext>
            </a:extLst>
          </p:cNvPr>
          <p:cNvSpPr txBox="1">
            <a:spLocks/>
          </p:cNvSpPr>
          <p:nvPr/>
        </p:nvSpPr>
        <p:spPr>
          <a:xfrm>
            <a:off x="7403409" y="2871898"/>
            <a:ext cx="1759310" cy="619095"/>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latin typeface="メイリオ" panose="020B0604030504040204" pitchFamily="50" charset="-128"/>
                <a:ea typeface="メイリオ" panose="020B0604030504040204" pitchFamily="50" charset="-128"/>
              </a:rPr>
              <a:t>生活費</a:t>
            </a:r>
          </a:p>
        </p:txBody>
      </p:sp>
      <p:sp>
        <p:nvSpPr>
          <p:cNvPr id="16" name="タイトル 1">
            <a:extLst>
              <a:ext uri="{FF2B5EF4-FFF2-40B4-BE49-F238E27FC236}">
                <a16:creationId xmlns:a16="http://schemas.microsoft.com/office/drawing/2014/main" id="{85F85CD4-8F87-409A-AD3F-59E8657BA8E4}"/>
              </a:ext>
            </a:extLst>
          </p:cNvPr>
          <p:cNvSpPr txBox="1">
            <a:spLocks/>
          </p:cNvSpPr>
          <p:nvPr/>
        </p:nvSpPr>
        <p:spPr>
          <a:xfrm>
            <a:off x="6239878" y="2202689"/>
            <a:ext cx="2120799" cy="39631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latin typeface="メイリオ" panose="020B0604030504040204" pitchFamily="50" charset="-128"/>
                <a:ea typeface="メイリオ" panose="020B0604030504040204" pitchFamily="50" charset="-128"/>
              </a:rPr>
              <a:t>衣･食･住</a:t>
            </a:r>
          </a:p>
        </p:txBody>
      </p:sp>
      <p:sp>
        <p:nvSpPr>
          <p:cNvPr id="17" name="タイトル 1">
            <a:extLst>
              <a:ext uri="{FF2B5EF4-FFF2-40B4-BE49-F238E27FC236}">
                <a16:creationId xmlns:a16="http://schemas.microsoft.com/office/drawing/2014/main" id="{CB931479-9DF5-4E69-AFC0-B0C70272115A}"/>
              </a:ext>
            </a:extLst>
          </p:cNvPr>
          <p:cNvSpPr txBox="1">
            <a:spLocks/>
          </p:cNvSpPr>
          <p:nvPr/>
        </p:nvSpPr>
        <p:spPr>
          <a:xfrm>
            <a:off x="8360677" y="2198183"/>
            <a:ext cx="2369275" cy="361233"/>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latin typeface="メイリオ" panose="020B0604030504040204" pitchFamily="50" charset="-128"/>
                <a:ea typeface="メイリオ" panose="020B0604030504040204" pitchFamily="50" charset="-128"/>
              </a:rPr>
              <a:t>学習・知識</a:t>
            </a:r>
            <a:endParaRPr lang="en-US" altLang="ja-JP" sz="2800" b="1" dirty="0">
              <a:latin typeface="メイリオ" panose="020B0604030504040204" pitchFamily="50" charset="-128"/>
              <a:ea typeface="メイリオ" panose="020B0604030504040204" pitchFamily="50" charset="-128"/>
            </a:endParaRPr>
          </a:p>
        </p:txBody>
      </p:sp>
      <p:sp>
        <p:nvSpPr>
          <p:cNvPr id="18" name="タイトル 1">
            <a:extLst>
              <a:ext uri="{FF2B5EF4-FFF2-40B4-BE49-F238E27FC236}">
                <a16:creationId xmlns:a16="http://schemas.microsoft.com/office/drawing/2014/main" id="{BE30BB03-FF39-4DC2-9E6E-1201F2081E99}"/>
              </a:ext>
            </a:extLst>
          </p:cNvPr>
          <p:cNvSpPr txBox="1">
            <a:spLocks/>
          </p:cNvSpPr>
          <p:nvPr/>
        </p:nvSpPr>
        <p:spPr>
          <a:xfrm>
            <a:off x="6196246" y="3495499"/>
            <a:ext cx="2369275" cy="39631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latin typeface="メイリオ" panose="020B0604030504040204" pitchFamily="50" charset="-128"/>
                <a:ea typeface="メイリオ" panose="020B0604030504040204" pitchFamily="50" charset="-128"/>
              </a:rPr>
              <a:t>余暇･趣味</a:t>
            </a:r>
            <a:endParaRPr lang="en-US" altLang="ja-JP" sz="2800" b="1" dirty="0">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36BDF6B2-A216-4D34-94DD-4257757126B3}"/>
              </a:ext>
            </a:extLst>
          </p:cNvPr>
          <p:cNvSpPr txBox="1">
            <a:spLocks/>
          </p:cNvSpPr>
          <p:nvPr/>
        </p:nvSpPr>
        <p:spPr>
          <a:xfrm>
            <a:off x="8336167" y="3455915"/>
            <a:ext cx="2369275" cy="39631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latin typeface="メイリオ" panose="020B0604030504040204" pitchFamily="50" charset="-128"/>
                <a:ea typeface="メイリオ" panose="020B0604030504040204" pitchFamily="50" charset="-128"/>
              </a:rPr>
              <a:t>技能研鑚</a:t>
            </a:r>
            <a:endParaRPr lang="en-US" altLang="ja-JP" sz="2800" b="1" dirty="0">
              <a:latin typeface="メイリオ" panose="020B0604030504040204" pitchFamily="50" charset="-128"/>
              <a:ea typeface="メイリオ" panose="020B0604030504040204" pitchFamily="50" charset="-128"/>
            </a:endParaRPr>
          </a:p>
        </p:txBody>
      </p:sp>
      <p:sp>
        <p:nvSpPr>
          <p:cNvPr id="20" name="タイトル 1">
            <a:extLst>
              <a:ext uri="{FF2B5EF4-FFF2-40B4-BE49-F238E27FC236}">
                <a16:creationId xmlns:a16="http://schemas.microsoft.com/office/drawing/2014/main" id="{36B0D7C0-977F-4EFC-B12C-6CF0B24521B0}"/>
              </a:ext>
            </a:extLst>
          </p:cNvPr>
          <p:cNvSpPr txBox="1">
            <a:spLocks/>
          </p:cNvSpPr>
          <p:nvPr/>
        </p:nvSpPr>
        <p:spPr>
          <a:xfrm>
            <a:off x="5904754" y="2844693"/>
            <a:ext cx="1602175" cy="39631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latin typeface="メイリオ" panose="020B0604030504040204" pitchFamily="50" charset="-128"/>
                <a:ea typeface="メイリオ" panose="020B0604030504040204" pitchFamily="50" charset="-128"/>
              </a:rPr>
              <a:t>子育て</a:t>
            </a:r>
            <a:endParaRPr lang="en-US" altLang="ja-JP" sz="2800" b="1" dirty="0">
              <a:latin typeface="メイリオ" panose="020B0604030504040204" pitchFamily="50" charset="-128"/>
              <a:ea typeface="メイリオ" panose="020B0604030504040204" pitchFamily="50" charset="-128"/>
            </a:endParaRPr>
          </a:p>
        </p:txBody>
      </p:sp>
      <p:sp>
        <p:nvSpPr>
          <p:cNvPr id="21" name="タイトル 1">
            <a:extLst>
              <a:ext uri="{FF2B5EF4-FFF2-40B4-BE49-F238E27FC236}">
                <a16:creationId xmlns:a16="http://schemas.microsoft.com/office/drawing/2014/main" id="{059D65C8-9CD4-4DF0-AEA5-1F8AE346E7CB}"/>
              </a:ext>
            </a:extLst>
          </p:cNvPr>
          <p:cNvSpPr txBox="1">
            <a:spLocks/>
          </p:cNvSpPr>
          <p:nvPr/>
        </p:nvSpPr>
        <p:spPr>
          <a:xfrm>
            <a:off x="9032595" y="2861949"/>
            <a:ext cx="1602175" cy="39631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latin typeface="メイリオ" panose="020B0604030504040204" pitchFamily="50" charset="-128"/>
                <a:ea typeface="メイリオ" panose="020B0604030504040204" pitchFamily="50" charset="-128"/>
              </a:rPr>
              <a:t>介護</a:t>
            </a:r>
            <a:endParaRPr lang="en-US" altLang="ja-JP" sz="2800" b="1" dirty="0">
              <a:latin typeface="メイリオ" panose="020B0604030504040204" pitchFamily="50" charset="-128"/>
              <a:ea typeface="メイリオ" panose="020B0604030504040204" pitchFamily="50" charset="-128"/>
            </a:endParaRPr>
          </a:p>
        </p:txBody>
      </p:sp>
      <p:sp>
        <p:nvSpPr>
          <p:cNvPr id="22" name="タイトル 1">
            <a:extLst>
              <a:ext uri="{FF2B5EF4-FFF2-40B4-BE49-F238E27FC236}">
                <a16:creationId xmlns:a16="http://schemas.microsoft.com/office/drawing/2014/main" id="{7C774B47-EEDF-42B0-B304-4DA51C333787}"/>
              </a:ext>
            </a:extLst>
          </p:cNvPr>
          <p:cNvSpPr txBox="1">
            <a:spLocks/>
          </p:cNvSpPr>
          <p:nvPr/>
        </p:nvSpPr>
        <p:spPr>
          <a:xfrm>
            <a:off x="1963749" y="4220740"/>
            <a:ext cx="3634518" cy="122772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a:latin typeface="メイリオ" panose="020B0604030504040204" pitchFamily="50" charset="-128"/>
                <a:ea typeface="メイリオ" panose="020B0604030504040204" pitchFamily="50" charset="-128"/>
              </a:rPr>
              <a:t>会社の都合で賃金が</a:t>
            </a:r>
            <a:endParaRPr lang="en-US" altLang="ja-JP" sz="2800" dirty="0">
              <a:latin typeface="メイリオ" panose="020B0604030504040204" pitchFamily="50" charset="-128"/>
              <a:ea typeface="メイリオ" panose="020B0604030504040204" pitchFamily="50" charset="-128"/>
            </a:endParaRPr>
          </a:p>
          <a:p>
            <a:r>
              <a:rPr lang="ja-JP" altLang="en-US" sz="2800" dirty="0">
                <a:latin typeface="メイリオ" panose="020B0604030504040204" pitchFamily="50" charset="-128"/>
                <a:ea typeface="メイリオ" panose="020B0604030504040204" pitchFamily="50" charset="-128"/>
              </a:rPr>
              <a:t>支払われなかったり</a:t>
            </a:r>
            <a:endParaRPr lang="en-US" altLang="ja-JP" sz="2800" dirty="0">
              <a:latin typeface="メイリオ" panose="020B0604030504040204" pitchFamily="50" charset="-128"/>
              <a:ea typeface="メイリオ" panose="020B0604030504040204" pitchFamily="50" charset="-128"/>
            </a:endParaRPr>
          </a:p>
          <a:p>
            <a:r>
              <a:rPr lang="ja-JP" altLang="en-US" sz="2800" dirty="0">
                <a:latin typeface="メイリオ" panose="020B0604030504040204" pitchFamily="50" charset="-128"/>
                <a:ea typeface="メイリオ" panose="020B0604030504040204" pitchFamily="50" charset="-128"/>
              </a:rPr>
              <a:t>突然減額されたら</a:t>
            </a:r>
          </a:p>
        </p:txBody>
      </p:sp>
      <p:sp>
        <p:nvSpPr>
          <p:cNvPr id="23" name="矢印: 右 22">
            <a:extLst>
              <a:ext uri="{FF2B5EF4-FFF2-40B4-BE49-F238E27FC236}">
                <a16:creationId xmlns:a16="http://schemas.microsoft.com/office/drawing/2014/main" id="{2D727D74-0795-4884-8E6B-7C120607F53B}"/>
              </a:ext>
            </a:extLst>
          </p:cNvPr>
          <p:cNvSpPr/>
          <p:nvPr/>
        </p:nvSpPr>
        <p:spPr>
          <a:xfrm>
            <a:off x="5722638" y="4432231"/>
            <a:ext cx="618796" cy="53511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タイトル 1">
            <a:extLst>
              <a:ext uri="{FF2B5EF4-FFF2-40B4-BE49-F238E27FC236}">
                <a16:creationId xmlns:a16="http://schemas.microsoft.com/office/drawing/2014/main" id="{69F9F2D5-46F7-4189-B675-4B99029BC746}"/>
              </a:ext>
            </a:extLst>
          </p:cNvPr>
          <p:cNvSpPr txBox="1">
            <a:spLocks/>
          </p:cNvSpPr>
          <p:nvPr/>
        </p:nvSpPr>
        <p:spPr>
          <a:xfrm>
            <a:off x="6465805" y="4334562"/>
            <a:ext cx="3634518" cy="87883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800" dirty="0">
                <a:latin typeface="メイリオ" panose="020B0604030504040204" pitchFamily="50" charset="-128"/>
                <a:ea typeface="メイリオ" panose="020B0604030504040204" pitchFamily="50" charset="-128"/>
              </a:rPr>
              <a:t>・生活に大きな影響</a:t>
            </a:r>
            <a:endParaRPr lang="en-US" altLang="ja-JP" sz="2800" dirty="0">
              <a:latin typeface="メイリオ" panose="020B0604030504040204" pitchFamily="50" charset="-128"/>
              <a:ea typeface="メイリオ" panose="020B0604030504040204" pitchFamily="50" charset="-128"/>
            </a:endParaRPr>
          </a:p>
          <a:p>
            <a:pPr algn="l"/>
            <a:r>
              <a:rPr lang="ja-JP" altLang="en-US" sz="2800" dirty="0">
                <a:latin typeface="メイリオ" panose="020B0604030504040204" pitchFamily="50" charset="-128"/>
                <a:ea typeface="メイリオ" panose="020B0604030504040204" pitchFamily="50" charset="-128"/>
              </a:rPr>
              <a:t>・元気に働けない</a:t>
            </a:r>
          </a:p>
        </p:txBody>
      </p:sp>
      <p:sp>
        <p:nvSpPr>
          <p:cNvPr id="25" name="タイトル 1">
            <a:extLst>
              <a:ext uri="{FF2B5EF4-FFF2-40B4-BE49-F238E27FC236}">
                <a16:creationId xmlns:a16="http://schemas.microsoft.com/office/drawing/2014/main" id="{67B67AAB-2A19-4116-8293-F30AB47A7C14}"/>
              </a:ext>
            </a:extLst>
          </p:cNvPr>
          <p:cNvSpPr txBox="1">
            <a:spLocks/>
          </p:cNvSpPr>
          <p:nvPr/>
        </p:nvSpPr>
        <p:spPr>
          <a:xfrm>
            <a:off x="1743667" y="5889371"/>
            <a:ext cx="8951778" cy="64437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500" b="1" dirty="0">
                <a:solidFill>
                  <a:srgbClr val="FF0000"/>
                </a:solidFill>
                <a:latin typeface="メイリオ" panose="020B0604030504040204" pitchFamily="50" charset="-128"/>
                <a:ea typeface="メイリオ" panose="020B0604030504040204" pitchFamily="50" charset="-128"/>
              </a:rPr>
              <a:t>賃金は</a:t>
            </a:r>
            <a:r>
              <a:rPr lang="en-US" altLang="ja-JP" sz="3500" b="1" dirty="0">
                <a:solidFill>
                  <a:srgbClr val="FF0000"/>
                </a:solidFill>
                <a:latin typeface="メイリオ" panose="020B0604030504040204" pitchFamily="50" charset="-128"/>
                <a:ea typeface="メイリオ" panose="020B0604030504040204" pitchFamily="50" charset="-128"/>
              </a:rPr>
              <a:t>『</a:t>
            </a:r>
            <a:r>
              <a:rPr lang="ja-JP" altLang="en-US" sz="3500" b="1" dirty="0">
                <a:solidFill>
                  <a:srgbClr val="FF0000"/>
                </a:solidFill>
                <a:latin typeface="メイリオ" panose="020B0604030504040204" pitchFamily="50" charset="-128"/>
                <a:ea typeface="メイリオ" panose="020B0604030504040204" pitchFamily="50" charset="-128"/>
              </a:rPr>
              <a:t>労働力の値段</a:t>
            </a:r>
            <a:r>
              <a:rPr lang="en-US" altLang="ja-JP" sz="3500" b="1" dirty="0">
                <a:solidFill>
                  <a:srgbClr val="FF0000"/>
                </a:solidFill>
                <a:latin typeface="メイリオ" panose="020B0604030504040204" pitchFamily="50" charset="-128"/>
                <a:ea typeface="メイリオ" panose="020B0604030504040204" pitchFamily="50" charset="-128"/>
              </a:rPr>
              <a:t>』</a:t>
            </a:r>
            <a:r>
              <a:rPr lang="ja-JP" altLang="en-US" sz="3500" b="1" dirty="0">
                <a:solidFill>
                  <a:srgbClr val="FF0000"/>
                </a:solidFill>
                <a:latin typeface="メイリオ" panose="020B0604030504040204" pitchFamily="50" charset="-128"/>
                <a:ea typeface="メイリオ" panose="020B0604030504040204" pitchFamily="50" charset="-128"/>
              </a:rPr>
              <a:t>＝</a:t>
            </a:r>
            <a:r>
              <a:rPr lang="en-US" altLang="ja-JP" sz="3500" b="1" dirty="0">
                <a:solidFill>
                  <a:srgbClr val="FF0000"/>
                </a:solidFill>
                <a:latin typeface="メイリオ" panose="020B0604030504040204" pitchFamily="50" charset="-128"/>
                <a:ea typeface="メイリオ" panose="020B0604030504040204" pitchFamily="50" charset="-128"/>
              </a:rPr>
              <a:t>『</a:t>
            </a:r>
            <a:r>
              <a:rPr lang="ja-JP" altLang="en-US" sz="3500" b="1" dirty="0">
                <a:solidFill>
                  <a:srgbClr val="FF0000"/>
                </a:solidFill>
                <a:latin typeface="メイリオ" panose="020B0604030504040204" pitchFamily="50" charset="-128"/>
                <a:ea typeface="メイリオ" panose="020B0604030504040204" pitchFamily="50" charset="-128"/>
              </a:rPr>
              <a:t>労働の対価</a:t>
            </a:r>
            <a:r>
              <a:rPr lang="en-US" altLang="ja-JP" sz="3500" b="1" dirty="0">
                <a:solidFill>
                  <a:srgbClr val="FF0000"/>
                </a:solidFill>
                <a:latin typeface="メイリオ" panose="020B0604030504040204" pitchFamily="50" charset="-128"/>
                <a:ea typeface="メイリオ" panose="020B0604030504040204" pitchFamily="50" charset="-128"/>
              </a:rPr>
              <a:t>』</a:t>
            </a:r>
            <a:endParaRPr lang="ja-JP" altLang="en-US" sz="3500" b="1" dirty="0">
              <a:solidFill>
                <a:srgbClr val="FF0000"/>
              </a:solidFill>
              <a:latin typeface="メイリオ" panose="020B0604030504040204" pitchFamily="50" charset="-128"/>
              <a:ea typeface="メイリオ" panose="020B0604030504040204" pitchFamily="50" charset="-128"/>
            </a:endParaRPr>
          </a:p>
        </p:txBody>
      </p:sp>
      <p:sp>
        <p:nvSpPr>
          <p:cNvPr id="27" name="Text Box 5">
            <a:extLst>
              <a:ext uri="{FF2B5EF4-FFF2-40B4-BE49-F238E27FC236}">
                <a16:creationId xmlns:a16="http://schemas.microsoft.com/office/drawing/2014/main" id="{31DEF08A-D90D-47A8-8083-4F5F4047B546}"/>
              </a:ext>
            </a:extLst>
          </p:cNvPr>
          <p:cNvSpPr txBox="1">
            <a:spLocks noChangeArrowheads="1"/>
          </p:cNvSpPr>
          <p:nvPr/>
        </p:nvSpPr>
        <p:spPr bwMode="auto">
          <a:xfrm>
            <a:off x="1163782" y="1266593"/>
            <a:ext cx="107234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2800" b="1" dirty="0">
                <a:solidFill>
                  <a:schemeClr val="tx1">
                    <a:lumMod val="85000"/>
                    <a:lumOff val="15000"/>
                  </a:schemeClr>
                </a:solidFill>
                <a:latin typeface="メイリオ" panose="020B0604030504040204" pitchFamily="50" charset="-128"/>
                <a:ea typeface="メイリオ" panose="020B0604030504040204" pitchFamily="50" charset="-128"/>
              </a:rPr>
              <a:t>賃金・一時金　～賃金はもっとも重要な労働条件～</a:t>
            </a:r>
          </a:p>
        </p:txBody>
      </p:sp>
      <p:sp>
        <p:nvSpPr>
          <p:cNvPr id="28" name="スライド番号プレースホルダー 5">
            <a:extLst>
              <a:ext uri="{FF2B5EF4-FFF2-40B4-BE49-F238E27FC236}">
                <a16:creationId xmlns:a16="http://schemas.microsoft.com/office/drawing/2014/main" id="{ED86F9D0-14A8-4CCC-BDBC-C786A5C3692B}"/>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22</a:t>
            </a:fld>
            <a:endParaRPr lang="en-US" sz="1800" dirty="0">
              <a:solidFill>
                <a:schemeClr val="tx1"/>
              </a:solidFill>
            </a:endParaRPr>
          </a:p>
        </p:txBody>
      </p:sp>
      <p:sp>
        <p:nvSpPr>
          <p:cNvPr id="31" name="四角形: 1 つの角を切り取る 30">
            <a:extLst>
              <a:ext uri="{FF2B5EF4-FFF2-40B4-BE49-F238E27FC236}">
                <a16:creationId xmlns:a16="http://schemas.microsoft.com/office/drawing/2014/main" id="{7F355442-2DC1-45F5-B5D0-B3B26CFC7BC7}"/>
              </a:ext>
            </a:extLst>
          </p:cNvPr>
          <p:cNvSpPr/>
          <p:nvPr/>
        </p:nvSpPr>
        <p:spPr>
          <a:xfrm>
            <a:off x="0" y="1157214"/>
            <a:ext cx="8928000" cy="54000"/>
          </a:xfrm>
          <a:prstGeom prst="snip1Rect">
            <a:avLst>
              <a:gd name="adj"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21481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正方形/長方形 52">
            <a:extLst>
              <a:ext uri="{FF2B5EF4-FFF2-40B4-BE49-F238E27FC236}">
                <a16:creationId xmlns:a16="http://schemas.microsoft.com/office/drawing/2014/main" id="{A34A2531-7A1A-47BA-BE41-76127078E55E}"/>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a:extLst>
              <a:ext uri="{FF2B5EF4-FFF2-40B4-BE49-F238E27FC236}">
                <a16:creationId xmlns:a16="http://schemas.microsoft.com/office/drawing/2014/main" id="{7CFEFA31-BD47-41CF-8318-6BB13EAD68F4}"/>
              </a:ext>
            </a:extLst>
          </p:cNvPr>
          <p:cNvSpPr/>
          <p:nvPr/>
        </p:nvSpPr>
        <p:spPr>
          <a:xfrm>
            <a:off x="6373076" y="4708805"/>
            <a:ext cx="1583801" cy="800728"/>
          </a:xfrm>
          <a:prstGeom prst="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a:extLst>
              <a:ext uri="{FF2B5EF4-FFF2-40B4-BE49-F238E27FC236}">
                <a16:creationId xmlns:a16="http://schemas.microsoft.com/office/drawing/2014/main" id="{45A73F1B-001B-42E2-9CFC-FDC9BD452D24}"/>
              </a:ext>
            </a:extLst>
          </p:cNvPr>
          <p:cNvSpPr/>
          <p:nvPr/>
        </p:nvSpPr>
        <p:spPr>
          <a:xfrm>
            <a:off x="6387212" y="2789536"/>
            <a:ext cx="1583801" cy="800728"/>
          </a:xfrm>
          <a:prstGeom prst="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986E26DC-4F54-47D8-AEFC-68F99EA8DE1A}"/>
              </a:ext>
            </a:extLst>
          </p:cNvPr>
          <p:cNvSpPr/>
          <p:nvPr/>
        </p:nvSpPr>
        <p:spPr>
          <a:xfrm>
            <a:off x="6373076" y="3766776"/>
            <a:ext cx="1583801" cy="800728"/>
          </a:xfrm>
          <a:prstGeom prst="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a:extLst>
              <a:ext uri="{FF2B5EF4-FFF2-40B4-BE49-F238E27FC236}">
                <a16:creationId xmlns:a16="http://schemas.microsoft.com/office/drawing/2014/main" id="{93178F23-59E3-4000-8EF9-D4F425ECC218}"/>
              </a:ext>
            </a:extLst>
          </p:cNvPr>
          <p:cNvSpPr/>
          <p:nvPr/>
        </p:nvSpPr>
        <p:spPr>
          <a:xfrm>
            <a:off x="4045513" y="4708805"/>
            <a:ext cx="1804651" cy="800728"/>
          </a:xfrm>
          <a:prstGeom prst="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a:extLst>
              <a:ext uri="{FF2B5EF4-FFF2-40B4-BE49-F238E27FC236}">
                <a16:creationId xmlns:a16="http://schemas.microsoft.com/office/drawing/2014/main" id="{54733617-CAFC-49A0-A392-5BCDC65D7111}"/>
              </a:ext>
            </a:extLst>
          </p:cNvPr>
          <p:cNvSpPr/>
          <p:nvPr/>
        </p:nvSpPr>
        <p:spPr>
          <a:xfrm>
            <a:off x="4045513" y="2789536"/>
            <a:ext cx="1804651" cy="800728"/>
          </a:xfrm>
          <a:prstGeom prst="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Text Box 5">
            <a:extLst>
              <a:ext uri="{FF2B5EF4-FFF2-40B4-BE49-F238E27FC236}">
                <a16:creationId xmlns:a16="http://schemas.microsoft.com/office/drawing/2014/main" id="{91C5441B-F62C-48B6-8E17-44D075AD2E1C}"/>
              </a:ext>
            </a:extLst>
          </p:cNvPr>
          <p:cNvSpPr txBox="1">
            <a:spLocks noChangeArrowheads="1"/>
          </p:cNvSpPr>
          <p:nvPr/>
        </p:nvSpPr>
        <p:spPr bwMode="auto">
          <a:xfrm>
            <a:off x="1163782" y="754199"/>
            <a:ext cx="107234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2800" b="1" dirty="0">
                <a:solidFill>
                  <a:schemeClr val="tx1">
                    <a:lumMod val="85000"/>
                    <a:lumOff val="15000"/>
                  </a:schemeClr>
                </a:solidFill>
                <a:latin typeface="メイリオ" panose="020B0604030504040204" pitchFamily="50" charset="-128"/>
                <a:ea typeface="メイリオ" panose="020B0604030504040204" pitchFamily="50" charset="-128"/>
              </a:rPr>
              <a:t>賃金の構造</a:t>
            </a:r>
          </a:p>
        </p:txBody>
      </p:sp>
      <p:sp>
        <p:nvSpPr>
          <p:cNvPr id="9" name="タイトル 1">
            <a:extLst>
              <a:ext uri="{FF2B5EF4-FFF2-40B4-BE49-F238E27FC236}">
                <a16:creationId xmlns:a16="http://schemas.microsoft.com/office/drawing/2014/main" id="{F78EE2FE-4658-4434-A820-C5701538EDEA}"/>
              </a:ext>
            </a:extLst>
          </p:cNvPr>
          <p:cNvSpPr txBox="1">
            <a:spLocks/>
          </p:cNvSpPr>
          <p:nvPr/>
        </p:nvSpPr>
        <p:spPr>
          <a:xfrm>
            <a:off x="3735146" y="3021604"/>
            <a:ext cx="2426794" cy="47672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a:latin typeface="メイリオ" panose="020B0604030504040204" pitchFamily="50" charset="-128"/>
                <a:ea typeface="メイリオ" panose="020B0604030504040204" pitchFamily="50" charset="-128"/>
              </a:rPr>
              <a:t>所定内給与</a:t>
            </a:r>
          </a:p>
        </p:txBody>
      </p:sp>
      <p:sp>
        <p:nvSpPr>
          <p:cNvPr id="11" name="タイトル 1">
            <a:extLst>
              <a:ext uri="{FF2B5EF4-FFF2-40B4-BE49-F238E27FC236}">
                <a16:creationId xmlns:a16="http://schemas.microsoft.com/office/drawing/2014/main" id="{199333E2-7818-4658-BA7C-4A6F5DE9A278}"/>
              </a:ext>
            </a:extLst>
          </p:cNvPr>
          <p:cNvSpPr txBox="1">
            <a:spLocks/>
          </p:cNvSpPr>
          <p:nvPr/>
        </p:nvSpPr>
        <p:spPr>
          <a:xfrm>
            <a:off x="3735146" y="4960152"/>
            <a:ext cx="2426794" cy="47672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a:latin typeface="メイリオ" panose="020B0604030504040204" pitchFamily="50" charset="-128"/>
                <a:ea typeface="メイリオ" panose="020B0604030504040204" pitchFamily="50" charset="-128"/>
              </a:rPr>
              <a:t>所定外給与</a:t>
            </a:r>
          </a:p>
        </p:txBody>
      </p:sp>
      <p:sp>
        <p:nvSpPr>
          <p:cNvPr id="13" name="タイトル 1">
            <a:extLst>
              <a:ext uri="{FF2B5EF4-FFF2-40B4-BE49-F238E27FC236}">
                <a16:creationId xmlns:a16="http://schemas.microsoft.com/office/drawing/2014/main" id="{5491CDDF-A796-43E9-AE7A-D29884696B65}"/>
              </a:ext>
            </a:extLst>
          </p:cNvPr>
          <p:cNvSpPr txBox="1">
            <a:spLocks/>
          </p:cNvSpPr>
          <p:nvPr/>
        </p:nvSpPr>
        <p:spPr>
          <a:xfrm>
            <a:off x="6150118" y="3013752"/>
            <a:ext cx="2087593" cy="47672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a:latin typeface="メイリオ" panose="020B0604030504040204" pitchFamily="50" charset="-128"/>
                <a:ea typeface="メイリオ" panose="020B0604030504040204" pitchFamily="50" charset="-128"/>
              </a:rPr>
              <a:t>基本給</a:t>
            </a:r>
          </a:p>
        </p:txBody>
      </p:sp>
      <p:sp>
        <p:nvSpPr>
          <p:cNvPr id="15" name="タイトル 1">
            <a:extLst>
              <a:ext uri="{FF2B5EF4-FFF2-40B4-BE49-F238E27FC236}">
                <a16:creationId xmlns:a16="http://schemas.microsoft.com/office/drawing/2014/main" id="{1A955EC7-6DA1-4C67-BE95-A26B0786A7FE}"/>
              </a:ext>
            </a:extLst>
          </p:cNvPr>
          <p:cNvSpPr txBox="1">
            <a:spLocks/>
          </p:cNvSpPr>
          <p:nvPr/>
        </p:nvSpPr>
        <p:spPr>
          <a:xfrm>
            <a:off x="6150117" y="4004268"/>
            <a:ext cx="2087593" cy="47672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a:latin typeface="メイリオ" panose="020B0604030504040204" pitchFamily="50" charset="-128"/>
                <a:ea typeface="メイリオ" panose="020B0604030504040204" pitchFamily="50" charset="-128"/>
              </a:rPr>
              <a:t>諸手当</a:t>
            </a:r>
          </a:p>
        </p:txBody>
      </p:sp>
      <p:sp>
        <p:nvSpPr>
          <p:cNvPr id="17" name="タイトル 1">
            <a:extLst>
              <a:ext uri="{FF2B5EF4-FFF2-40B4-BE49-F238E27FC236}">
                <a16:creationId xmlns:a16="http://schemas.microsoft.com/office/drawing/2014/main" id="{E36854DA-F79C-4BAC-83C9-01C5352CD444}"/>
              </a:ext>
            </a:extLst>
          </p:cNvPr>
          <p:cNvSpPr txBox="1">
            <a:spLocks/>
          </p:cNvSpPr>
          <p:nvPr/>
        </p:nvSpPr>
        <p:spPr>
          <a:xfrm>
            <a:off x="6139263" y="4942758"/>
            <a:ext cx="2087593" cy="47672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a:latin typeface="メイリオ" panose="020B0604030504040204" pitchFamily="50" charset="-128"/>
                <a:ea typeface="メイリオ" panose="020B0604030504040204" pitchFamily="50" charset="-128"/>
              </a:rPr>
              <a:t>割増賃金</a:t>
            </a:r>
          </a:p>
        </p:txBody>
      </p:sp>
      <p:sp>
        <p:nvSpPr>
          <p:cNvPr id="18" name="タイトル 1">
            <a:extLst>
              <a:ext uri="{FF2B5EF4-FFF2-40B4-BE49-F238E27FC236}">
                <a16:creationId xmlns:a16="http://schemas.microsoft.com/office/drawing/2014/main" id="{08DE3AE4-A358-455D-BA91-B1A90B15B110}"/>
              </a:ext>
            </a:extLst>
          </p:cNvPr>
          <p:cNvSpPr txBox="1">
            <a:spLocks/>
          </p:cNvSpPr>
          <p:nvPr/>
        </p:nvSpPr>
        <p:spPr>
          <a:xfrm>
            <a:off x="8537664" y="2518124"/>
            <a:ext cx="2087593" cy="47672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b="1" dirty="0">
                <a:latin typeface="メイリオ" panose="020B0604030504040204" pitchFamily="50" charset="-128"/>
                <a:ea typeface="メイリオ" panose="020B0604030504040204" pitchFamily="50" charset="-128"/>
              </a:rPr>
              <a:t>家族手当</a:t>
            </a:r>
          </a:p>
        </p:txBody>
      </p:sp>
      <p:sp>
        <p:nvSpPr>
          <p:cNvPr id="19" name="タイトル 1">
            <a:extLst>
              <a:ext uri="{FF2B5EF4-FFF2-40B4-BE49-F238E27FC236}">
                <a16:creationId xmlns:a16="http://schemas.microsoft.com/office/drawing/2014/main" id="{94267137-2281-4733-A92A-CA65797DF898}"/>
              </a:ext>
            </a:extLst>
          </p:cNvPr>
          <p:cNvSpPr txBox="1">
            <a:spLocks/>
          </p:cNvSpPr>
          <p:nvPr/>
        </p:nvSpPr>
        <p:spPr>
          <a:xfrm>
            <a:off x="8537664" y="3054194"/>
            <a:ext cx="2087593" cy="47672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b="1" dirty="0">
                <a:latin typeface="メイリオ" panose="020B0604030504040204" pitchFamily="50" charset="-128"/>
                <a:ea typeface="メイリオ" panose="020B0604030504040204" pitchFamily="50" charset="-128"/>
              </a:rPr>
              <a:t>住宅手当</a:t>
            </a:r>
          </a:p>
        </p:txBody>
      </p:sp>
      <p:sp>
        <p:nvSpPr>
          <p:cNvPr id="20" name="タイトル 1">
            <a:extLst>
              <a:ext uri="{FF2B5EF4-FFF2-40B4-BE49-F238E27FC236}">
                <a16:creationId xmlns:a16="http://schemas.microsoft.com/office/drawing/2014/main" id="{955E601E-AAB8-4CA0-A1C6-9E6260037765}"/>
              </a:ext>
            </a:extLst>
          </p:cNvPr>
          <p:cNvSpPr txBox="1">
            <a:spLocks/>
          </p:cNvSpPr>
          <p:nvPr/>
        </p:nvSpPr>
        <p:spPr>
          <a:xfrm>
            <a:off x="8537664" y="3590264"/>
            <a:ext cx="2786053" cy="47672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b="1" dirty="0">
                <a:latin typeface="メイリオ" panose="020B0604030504040204" pitchFamily="50" charset="-128"/>
                <a:ea typeface="メイリオ" panose="020B0604030504040204" pitchFamily="50" charset="-128"/>
              </a:rPr>
              <a:t>通勤手当　　など</a:t>
            </a:r>
            <a:endParaRPr lang="en-US" altLang="ja-JP" sz="2400" b="1" dirty="0">
              <a:latin typeface="メイリオ" panose="020B0604030504040204" pitchFamily="50" charset="-128"/>
              <a:ea typeface="メイリオ" panose="020B0604030504040204" pitchFamily="50" charset="-128"/>
            </a:endParaRPr>
          </a:p>
        </p:txBody>
      </p:sp>
      <p:sp>
        <p:nvSpPr>
          <p:cNvPr id="21" name="タイトル 1">
            <a:extLst>
              <a:ext uri="{FF2B5EF4-FFF2-40B4-BE49-F238E27FC236}">
                <a16:creationId xmlns:a16="http://schemas.microsoft.com/office/drawing/2014/main" id="{9755BE9D-EBC1-4359-8C7E-F065801226B9}"/>
              </a:ext>
            </a:extLst>
          </p:cNvPr>
          <p:cNvSpPr txBox="1">
            <a:spLocks/>
          </p:cNvSpPr>
          <p:nvPr/>
        </p:nvSpPr>
        <p:spPr>
          <a:xfrm>
            <a:off x="8597901" y="4442777"/>
            <a:ext cx="2318033" cy="47672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b="1" dirty="0">
                <a:latin typeface="メイリオ" panose="020B0604030504040204" pitchFamily="50" charset="-128"/>
                <a:ea typeface="メイリオ" panose="020B0604030504040204" pitchFamily="50" charset="-128"/>
              </a:rPr>
              <a:t>時間外手当</a:t>
            </a:r>
          </a:p>
        </p:txBody>
      </p:sp>
      <p:sp>
        <p:nvSpPr>
          <p:cNvPr id="22" name="タイトル 1">
            <a:extLst>
              <a:ext uri="{FF2B5EF4-FFF2-40B4-BE49-F238E27FC236}">
                <a16:creationId xmlns:a16="http://schemas.microsoft.com/office/drawing/2014/main" id="{CB793F89-528C-43E7-AA4B-3226A12C6FBB}"/>
              </a:ext>
            </a:extLst>
          </p:cNvPr>
          <p:cNvSpPr txBox="1">
            <a:spLocks/>
          </p:cNvSpPr>
          <p:nvPr/>
        </p:nvSpPr>
        <p:spPr>
          <a:xfrm>
            <a:off x="8595402" y="4978847"/>
            <a:ext cx="2087593" cy="47672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b="1" dirty="0">
                <a:latin typeface="メイリオ" panose="020B0604030504040204" pitchFamily="50" charset="-128"/>
                <a:ea typeface="メイリオ" panose="020B0604030504040204" pitchFamily="50" charset="-128"/>
              </a:rPr>
              <a:t>休日手当</a:t>
            </a:r>
          </a:p>
        </p:txBody>
      </p:sp>
      <p:sp>
        <p:nvSpPr>
          <p:cNvPr id="23" name="タイトル 1">
            <a:extLst>
              <a:ext uri="{FF2B5EF4-FFF2-40B4-BE49-F238E27FC236}">
                <a16:creationId xmlns:a16="http://schemas.microsoft.com/office/drawing/2014/main" id="{FF5EB9A4-90BF-4A44-8A0B-A22DC8ADD741}"/>
              </a:ext>
            </a:extLst>
          </p:cNvPr>
          <p:cNvSpPr txBox="1">
            <a:spLocks/>
          </p:cNvSpPr>
          <p:nvPr/>
        </p:nvSpPr>
        <p:spPr>
          <a:xfrm>
            <a:off x="8595402" y="5514917"/>
            <a:ext cx="2786054" cy="47672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b="1" dirty="0">
                <a:latin typeface="メイリオ" panose="020B0604030504040204" pitchFamily="50" charset="-128"/>
                <a:ea typeface="メイリオ" panose="020B0604030504040204" pitchFamily="50" charset="-128"/>
              </a:rPr>
              <a:t>深夜手当　　など</a:t>
            </a:r>
            <a:endParaRPr lang="en-US" altLang="ja-JP" sz="2400" b="1" dirty="0">
              <a:latin typeface="メイリオ" panose="020B0604030504040204" pitchFamily="50" charset="-128"/>
              <a:ea typeface="メイリオ" panose="020B0604030504040204" pitchFamily="50" charset="-128"/>
            </a:endParaRPr>
          </a:p>
        </p:txBody>
      </p:sp>
      <p:sp>
        <p:nvSpPr>
          <p:cNvPr id="43" name="スライド番号プレースホルダー 5">
            <a:extLst>
              <a:ext uri="{FF2B5EF4-FFF2-40B4-BE49-F238E27FC236}">
                <a16:creationId xmlns:a16="http://schemas.microsoft.com/office/drawing/2014/main" id="{BAF5B5E4-8549-4DC2-B7B1-CFE34117907A}"/>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23</a:t>
            </a:fld>
            <a:endParaRPr lang="en-US" sz="1800" dirty="0">
              <a:solidFill>
                <a:schemeClr val="tx1"/>
              </a:solidFill>
            </a:endParaRPr>
          </a:p>
        </p:txBody>
      </p:sp>
      <p:sp>
        <p:nvSpPr>
          <p:cNvPr id="44" name="正方形/長方形 43">
            <a:extLst>
              <a:ext uri="{FF2B5EF4-FFF2-40B4-BE49-F238E27FC236}">
                <a16:creationId xmlns:a16="http://schemas.microsoft.com/office/drawing/2014/main" id="{F2581FAB-263E-46CE-B25D-0F3042707EEE}"/>
              </a:ext>
            </a:extLst>
          </p:cNvPr>
          <p:cNvSpPr/>
          <p:nvPr/>
        </p:nvSpPr>
        <p:spPr>
          <a:xfrm>
            <a:off x="1430501" y="2789536"/>
            <a:ext cx="2083778" cy="800728"/>
          </a:xfrm>
          <a:prstGeom prst="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タイトル 1">
            <a:extLst>
              <a:ext uri="{FF2B5EF4-FFF2-40B4-BE49-F238E27FC236}">
                <a16:creationId xmlns:a16="http://schemas.microsoft.com/office/drawing/2014/main" id="{68E538E6-CF35-4DA3-A4B7-5EDF47A4046D}"/>
              </a:ext>
            </a:extLst>
          </p:cNvPr>
          <p:cNvSpPr txBox="1">
            <a:spLocks/>
          </p:cNvSpPr>
          <p:nvPr/>
        </p:nvSpPr>
        <p:spPr>
          <a:xfrm>
            <a:off x="1181608" y="3015486"/>
            <a:ext cx="2685646" cy="47672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a:latin typeface="メイリオ" panose="020B0604030504040204" pitchFamily="50" charset="-128"/>
                <a:ea typeface="メイリオ" panose="020B0604030504040204" pitchFamily="50" charset="-128"/>
              </a:rPr>
              <a:t>定期給与</a:t>
            </a:r>
          </a:p>
        </p:txBody>
      </p:sp>
      <p:sp>
        <p:nvSpPr>
          <p:cNvPr id="46" name="正方形/長方形 45">
            <a:extLst>
              <a:ext uri="{FF2B5EF4-FFF2-40B4-BE49-F238E27FC236}">
                <a16:creationId xmlns:a16="http://schemas.microsoft.com/office/drawing/2014/main" id="{2D76832D-1691-4C9A-B9B7-01FBA06CEBD6}"/>
              </a:ext>
            </a:extLst>
          </p:cNvPr>
          <p:cNvSpPr/>
          <p:nvPr/>
        </p:nvSpPr>
        <p:spPr>
          <a:xfrm>
            <a:off x="1430501" y="3745931"/>
            <a:ext cx="2083778" cy="800728"/>
          </a:xfrm>
          <a:prstGeom prst="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タイトル 1">
            <a:extLst>
              <a:ext uri="{FF2B5EF4-FFF2-40B4-BE49-F238E27FC236}">
                <a16:creationId xmlns:a16="http://schemas.microsoft.com/office/drawing/2014/main" id="{D2340D6D-502D-408E-A719-D2E85693F56D}"/>
              </a:ext>
            </a:extLst>
          </p:cNvPr>
          <p:cNvSpPr txBox="1">
            <a:spLocks/>
          </p:cNvSpPr>
          <p:nvPr/>
        </p:nvSpPr>
        <p:spPr>
          <a:xfrm>
            <a:off x="1055497" y="3814236"/>
            <a:ext cx="2844533" cy="781143"/>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a:latin typeface="メイリオ" panose="020B0604030504040204" pitchFamily="50" charset="-128"/>
                <a:ea typeface="メイリオ" panose="020B0604030504040204" pitchFamily="50" charset="-128"/>
              </a:rPr>
              <a:t>臨時の賃金</a:t>
            </a:r>
            <a:endParaRPr lang="en-US" altLang="ja-JP" sz="2400" dirty="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（結婚手当て 等）</a:t>
            </a:r>
          </a:p>
        </p:txBody>
      </p:sp>
      <p:sp>
        <p:nvSpPr>
          <p:cNvPr id="48" name="正方形/長方形 47">
            <a:extLst>
              <a:ext uri="{FF2B5EF4-FFF2-40B4-BE49-F238E27FC236}">
                <a16:creationId xmlns:a16="http://schemas.microsoft.com/office/drawing/2014/main" id="{D2475468-D5FC-4A0C-87F0-3EE37AD8CBFA}"/>
              </a:ext>
            </a:extLst>
          </p:cNvPr>
          <p:cNvSpPr/>
          <p:nvPr/>
        </p:nvSpPr>
        <p:spPr>
          <a:xfrm>
            <a:off x="1430501" y="4697694"/>
            <a:ext cx="2083778" cy="800728"/>
          </a:xfrm>
          <a:prstGeom prst="rect">
            <a:avLst/>
          </a:prstGeom>
          <a:solidFill>
            <a:srgbClr val="FF99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タイトル 1">
            <a:extLst>
              <a:ext uri="{FF2B5EF4-FFF2-40B4-BE49-F238E27FC236}">
                <a16:creationId xmlns:a16="http://schemas.microsoft.com/office/drawing/2014/main" id="{06BF2835-C9B6-4ADC-9EA0-22797D83FCDC}"/>
              </a:ext>
            </a:extLst>
          </p:cNvPr>
          <p:cNvSpPr txBox="1">
            <a:spLocks/>
          </p:cNvSpPr>
          <p:nvPr/>
        </p:nvSpPr>
        <p:spPr>
          <a:xfrm>
            <a:off x="1181608" y="4923644"/>
            <a:ext cx="2685646" cy="47672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a:latin typeface="メイリオ" panose="020B0604030504040204" pitchFamily="50" charset="-128"/>
                <a:ea typeface="メイリオ" panose="020B0604030504040204" pitchFamily="50" charset="-128"/>
              </a:rPr>
              <a:t>賞与 等</a:t>
            </a:r>
          </a:p>
        </p:txBody>
      </p:sp>
      <p:sp>
        <p:nvSpPr>
          <p:cNvPr id="50" name="正方形/長方形 49">
            <a:extLst>
              <a:ext uri="{FF2B5EF4-FFF2-40B4-BE49-F238E27FC236}">
                <a16:creationId xmlns:a16="http://schemas.microsoft.com/office/drawing/2014/main" id="{D9DA5E52-E075-4AE1-B81C-789E32DA3B98}"/>
              </a:ext>
            </a:extLst>
          </p:cNvPr>
          <p:cNvSpPr/>
          <p:nvPr/>
        </p:nvSpPr>
        <p:spPr>
          <a:xfrm>
            <a:off x="702776" y="1802378"/>
            <a:ext cx="1582284" cy="800728"/>
          </a:xfrm>
          <a:prstGeom prst="rect">
            <a:avLst/>
          </a:prstGeom>
          <a:solidFill>
            <a:srgbClr val="FF99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タイトル 1">
            <a:extLst>
              <a:ext uri="{FF2B5EF4-FFF2-40B4-BE49-F238E27FC236}">
                <a16:creationId xmlns:a16="http://schemas.microsoft.com/office/drawing/2014/main" id="{818415B9-84D9-44D6-B0AE-202D85D6B958}"/>
              </a:ext>
            </a:extLst>
          </p:cNvPr>
          <p:cNvSpPr txBox="1">
            <a:spLocks/>
          </p:cNvSpPr>
          <p:nvPr/>
        </p:nvSpPr>
        <p:spPr>
          <a:xfrm>
            <a:off x="587349" y="2028328"/>
            <a:ext cx="1823822" cy="47672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rgbClr val="000099"/>
                </a:solidFill>
                <a:latin typeface="メイリオ" panose="020B0604030504040204" pitchFamily="50" charset="-128"/>
                <a:ea typeface="メイリオ" panose="020B0604030504040204" pitchFamily="50" charset="-128"/>
              </a:rPr>
              <a:t>賃　金</a:t>
            </a:r>
          </a:p>
        </p:txBody>
      </p:sp>
      <p:cxnSp>
        <p:nvCxnSpPr>
          <p:cNvPr id="52" name="直線コネクタ 51">
            <a:extLst>
              <a:ext uri="{FF2B5EF4-FFF2-40B4-BE49-F238E27FC236}">
                <a16:creationId xmlns:a16="http://schemas.microsoft.com/office/drawing/2014/main" id="{AB74F112-7C59-4BE4-9B4D-19CE481246A7}"/>
              </a:ext>
            </a:extLst>
          </p:cNvPr>
          <p:cNvCxnSpPr>
            <a:cxnSpLocks/>
          </p:cNvCxnSpPr>
          <p:nvPr/>
        </p:nvCxnSpPr>
        <p:spPr>
          <a:xfrm>
            <a:off x="3512887" y="3198167"/>
            <a:ext cx="532643" cy="0"/>
          </a:xfrm>
          <a:prstGeom prst="line">
            <a:avLst/>
          </a:prstGeom>
        </p:spPr>
        <p:style>
          <a:lnRef idx="1">
            <a:schemeClr val="dk1"/>
          </a:lnRef>
          <a:fillRef idx="0">
            <a:schemeClr val="dk1"/>
          </a:fillRef>
          <a:effectRef idx="0">
            <a:schemeClr val="dk1"/>
          </a:effectRef>
          <a:fontRef idx="minor">
            <a:schemeClr val="tx1"/>
          </a:fontRef>
        </p:style>
      </p:cxnSp>
      <p:cxnSp>
        <p:nvCxnSpPr>
          <p:cNvPr id="57" name="直線コネクタ 56">
            <a:extLst>
              <a:ext uri="{FF2B5EF4-FFF2-40B4-BE49-F238E27FC236}">
                <a16:creationId xmlns:a16="http://schemas.microsoft.com/office/drawing/2014/main" id="{A463ADB2-C271-4D9F-80C3-5634133C6ED4}"/>
              </a:ext>
            </a:extLst>
          </p:cNvPr>
          <p:cNvCxnSpPr>
            <a:cxnSpLocks/>
            <a:endCxn id="70" idx="1"/>
          </p:cNvCxnSpPr>
          <p:nvPr/>
        </p:nvCxnSpPr>
        <p:spPr>
          <a:xfrm>
            <a:off x="3744508" y="5102765"/>
            <a:ext cx="301005" cy="0"/>
          </a:xfrm>
          <a:prstGeom prst="line">
            <a:avLst/>
          </a:prstGeom>
        </p:spPr>
        <p:style>
          <a:lnRef idx="1">
            <a:schemeClr val="dk1"/>
          </a:lnRef>
          <a:fillRef idx="0">
            <a:schemeClr val="dk1"/>
          </a:fillRef>
          <a:effectRef idx="0">
            <a:schemeClr val="dk1"/>
          </a:effectRef>
          <a:fontRef idx="minor">
            <a:schemeClr val="tx1"/>
          </a:fontRef>
        </p:style>
      </p:cxnSp>
      <p:cxnSp>
        <p:nvCxnSpPr>
          <p:cNvPr id="59" name="直線コネクタ 58">
            <a:extLst>
              <a:ext uri="{FF2B5EF4-FFF2-40B4-BE49-F238E27FC236}">
                <a16:creationId xmlns:a16="http://schemas.microsoft.com/office/drawing/2014/main" id="{9787ACAA-9C6E-45F4-80AF-5DD91BCD0BD6}"/>
              </a:ext>
            </a:extLst>
          </p:cNvPr>
          <p:cNvCxnSpPr>
            <a:cxnSpLocks/>
            <a:endCxn id="11" idx="1"/>
          </p:cNvCxnSpPr>
          <p:nvPr/>
        </p:nvCxnSpPr>
        <p:spPr>
          <a:xfrm flipH="1">
            <a:off x="3735146" y="3200225"/>
            <a:ext cx="0" cy="1908000"/>
          </a:xfrm>
          <a:prstGeom prst="line">
            <a:avLst/>
          </a:prstGeom>
        </p:spPr>
        <p:style>
          <a:lnRef idx="1">
            <a:schemeClr val="dk1"/>
          </a:lnRef>
          <a:fillRef idx="0">
            <a:schemeClr val="dk1"/>
          </a:fillRef>
          <a:effectRef idx="0">
            <a:schemeClr val="dk1"/>
          </a:effectRef>
          <a:fontRef idx="minor">
            <a:schemeClr val="tx1"/>
          </a:fontRef>
        </p:style>
      </p:cxnSp>
      <p:cxnSp>
        <p:nvCxnSpPr>
          <p:cNvPr id="62" name="直線コネクタ 61">
            <a:extLst>
              <a:ext uri="{FF2B5EF4-FFF2-40B4-BE49-F238E27FC236}">
                <a16:creationId xmlns:a16="http://schemas.microsoft.com/office/drawing/2014/main" id="{A0C157A4-096C-4956-87C8-162AB6541B34}"/>
              </a:ext>
            </a:extLst>
          </p:cNvPr>
          <p:cNvCxnSpPr>
            <a:cxnSpLocks/>
          </p:cNvCxnSpPr>
          <p:nvPr/>
        </p:nvCxnSpPr>
        <p:spPr>
          <a:xfrm>
            <a:off x="1003486" y="2603106"/>
            <a:ext cx="0" cy="2494952"/>
          </a:xfrm>
          <a:prstGeom prst="line">
            <a:avLst/>
          </a:prstGeom>
        </p:spPr>
        <p:style>
          <a:lnRef idx="1">
            <a:schemeClr val="dk1"/>
          </a:lnRef>
          <a:fillRef idx="0">
            <a:schemeClr val="dk1"/>
          </a:fillRef>
          <a:effectRef idx="0">
            <a:schemeClr val="dk1"/>
          </a:effectRef>
          <a:fontRef idx="minor">
            <a:schemeClr val="tx1"/>
          </a:fontRef>
        </p:style>
      </p:cxnSp>
      <p:cxnSp>
        <p:nvCxnSpPr>
          <p:cNvPr id="64" name="直線コネクタ 63">
            <a:extLst>
              <a:ext uri="{FF2B5EF4-FFF2-40B4-BE49-F238E27FC236}">
                <a16:creationId xmlns:a16="http://schemas.microsoft.com/office/drawing/2014/main" id="{0B4A99B2-0B4D-4604-846A-C2315DC2073E}"/>
              </a:ext>
            </a:extLst>
          </p:cNvPr>
          <p:cNvCxnSpPr>
            <a:cxnSpLocks/>
          </p:cNvCxnSpPr>
          <p:nvPr/>
        </p:nvCxnSpPr>
        <p:spPr>
          <a:xfrm>
            <a:off x="1003486" y="3225300"/>
            <a:ext cx="417740" cy="0"/>
          </a:xfrm>
          <a:prstGeom prst="line">
            <a:avLst/>
          </a:prstGeom>
        </p:spPr>
        <p:style>
          <a:lnRef idx="1">
            <a:schemeClr val="dk1"/>
          </a:lnRef>
          <a:fillRef idx="0">
            <a:schemeClr val="dk1"/>
          </a:fillRef>
          <a:effectRef idx="0">
            <a:schemeClr val="dk1"/>
          </a:effectRef>
          <a:fontRef idx="minor">
            <a:schemeClr val="tx1"/>
          </a:fontRef>
        </p:style>
      </p:cxnSp>
      <p:cxnSp>
        <p:nvCxnSpPr>
          <p:cNvPr id="65" name="直線コネクタ 64">
            <a:extLst>
              <a:ext uri="{FF2B5EF4-FFF2-40B4-BE49-F238E27FC236}">
                <a16:creationId xmlns:a16="http://schemas.microsoft.com/office/drawing/2014/main" id="{0E7D2C97-26E1-4DA3-A1C9-7BF8C6FD64FD}"/>
              </a:ext>
            </a:extLst>
          </p:cNvPr>
          <p:cNvCxnSpPr>
            <a:cxnSpLocks/>
          </p:cNvCxnSpPr>
          <p:nvPr/>
        </p:nvCxnSpPr>
        <p:spPr>
          <a:xfrm>
            <a:off x="1003486" y="4157292"/>
            <a:ext cx="417740" cy="0"/>
          </a:xfrm>
          <a:prstGeom prst="line">
            <a:avLst/>
          </a:prstGeom>
        </p:spPr>
        <p:style>
          <a:lnRef idx="1">
            <a:schemeClr val="dk1"/>
          </a:lnRef>
          <a:fillRef idx="0">
            <a:schemeClr val="dk1"/>
          </a:fillRef>
          <a:effectRef idx="0">
            <a:schemeClr val="dk1"/>
          </a:effectRef>
          <a:fontRef idx="minor">
            <a:schemeClr val="tx1"/>
          </a:fontRef>
        </p:style>
      </p:cxnSp>
      <p:cxnSp>
        <p:nvCxnSpPr>
          <p:cNvPr id="66" name="直線コネクタ 65">
            <a:extLst>
              <a:ext uri="{FF2B5EF4-FFF2-40B4-BE49-F238E27FC236}">
                <a16:creationId xmlns:a16="http://schemas.microsoft.com/office/drawing/2014/main" id="{E0C3422C-2B37-4C2A-9358-B0EB811BDC6C}"/>
              </a:ext>
            </a:extLst>
          </p:cNvPr>
          <p:cNvCxnSpPr>
            <a:cxnSpLocks/>
          </p:cNvCxnSpPr>
          <p:nvPr/>
        </p:nvCxnSpPr>
        <p:spPr>
          <a:xfrm>
            <a:off x="1003486" y="5098990"/>
            <a:ext cx="417740" cy="0"/>
          </a:xfrm>
          <a:prstGeom prst="line">
            <a:avLst/>
          </a:prstGeom>
        </p:spPr>
        <p:style>
          <a:lnRef idx="1">
            <a:schemeClr val="dk1"/>
          </a:lnRef>
          <a:fillRef idx="0">
            <a:schemeClr val="dk1"/>
          </a:fillRef>
          <a:effectRef idx="0">
            <a:schemeClr val="dk1"/>
          </a:effectRef>
          <a:fontRef idx="minor">
            <a:schemeClr val="tx1"/>
          </a:fontRef>
        </p:style>
      </p:cxnSp>
      <p:cxnSp>
        <p:nvCxnSpPr>
          <p:cNvPr id="72" name="直線コネクタ 71">
            <a:extLst>
              <a:ext uri="{FF2B5EF4-FFF2-40B4-BE49-F238E27FC236}">
                <a16:creationId xmlns:a16="http://schemas.microsoft.com/office/drawing/2014/main" id="{ADE33055-4BFF-426C-BA60-89021167A60A}"/>
              </a:ext>
            </a:extLst>
          </p:cNvPr>
          <p:cNvCxnSpPr>
            <a:cxnSpLocks/>
          </p:cNvCxnSpPr>
          <p:nvPr/>
        </p:nvCxnSpPr>
        <p:spPr>
          <a:xfrm>
            <a:off x="5840451" y="3198167"/>
            <a:ext cx="532643" cy="0"/>
          </a:xfrm>
          <a:prstGeom prst="line">
            <a:avLst/>
          </a:prstGeom>
        </p:spPr>
        <p:style>
          <a:lnRef idx="1">
            <a:schemeClr val="dk1"/>
          </a:lnRef>
          <a:fillRef idx="0">
            <a:schemeClr val="dk1"/>
          </a:fillRef>
          <a:effectRef idx="0">
            <a:schemeClr val="dk1"/>
          </a:effectRef>
          <a:fontRef idx="minor">
            <a:schemeClr val="tx1"/>
          </a:fontRef>
        </p:style>
      </p:cxnSp>
      <p:cxnSp>
        <p:nvCxnSpPr>
          <p:cNvPr id="73" name="直線コネクタ 72">
            <a:extLst>
              <a:ext uri="{FF2B5EF4-FFF2-40B4-BE49-F238E27FC236}">
                <a16:creationId xmlns:a16="http://schemas.microsoft.com/office/drawing/2014/main" id="{4120C55C-7371-4090-990B-E35070502E7D}"/>
              </a:ext>
            </a:extLst>
          </p:cNvPr>
          <p:cNvCxnSpPr>
            <a:cxnSpLocks/>
          </p:cNvCxnSpPr>
          <p:nvPr/>
        </p:nvCxnSpPr>
        <p:spPr>
          <a:xfrm>
            <a:off x="6072072" y="4160736"/>
            <a:ext cx="301005" cy="0"/>
          </a:xfrm>
          <a:prstGeom prst="line">
            <a:avLst/>
          </a:prstGeom>
        </p:spPr>
        <p:style>
          <a:lnRef idx="1">
            <a:schemeClr val="dk1"/>
          </a:lnRef>
          <a:fillRef idx="0">
            <a:schemeClr val="dk1"/>
          </a:fillRef>
          <a:effectRef idx="0">
            <a:schemeClr val="dk1"/>
          </a:effectRef>
          <a:fontRef idx="minor">
            <a:schemeClr val="tx1"/>
          </a:fontRef>
        </p:style>
      </p:cxnSp>
      <p:cxnSp>
        <p:nvCxnSpPr>
          <p:cNvPr id="74" name="直線コネクタ 73">
            <a:extLst>
              <a:ext uri="{FF2B5EF4-FFF2-40B4-BE49-F238E27FC236}">
                <a16:creationId xmlns:a16="http://schemas.microsoft.com/office/drawing/2014/main" id="{B6CB0DBF-572C-4F6D-AB79-AFA329AEC5C6}"/>
              </a:ext>
            </a:extLst>
          </p:cNvPr>
          <p:cNvCxnSpPr>
            <a:cxnSpLocks/>
          </p:cNvCxnSpPr>
          <p:nvPr/>
        </p:nvCxnSpPr>
        <p:spPr>
          <a:xfrm>
            <a:off x="6072072" y="3200225"/>
            <a:ext cx="0" cy="963410"/>
          </a:xfrm>
          <a:prstGeom prst="line">
            <a:avLst/>
          </a:prstGeom>
        </p:spPr>
        <p:style>
          <a:lnRef idx="1">
            <a:schemeClr val="dk1"/>
          </a:lnRef>
          <a:fillRef idx="0">
            <a:schemeClr val="dk1"/>
          </a:fillRef>
          <a:effectRef idx="0">
            <a:schemeClr val="dk1"/>
          </a:effectRef>
          <a:fontRef idx="minor">
            <a:schemeClr val="tx1"/>
          </a:fontRef>
        </p:style>
      </p:cxnSp>
      <p:cxnSp>
        <p:nvCxnSpPr>
          <p:cNvPr id="79" name="直線コネクタ 78">
            <a:extLst>
              <a:ext uri="{FF2B5EF4-FFF2-40B4-BE49-F238E27FC236}">
                <a16:creationId xmlns:a16="http://schemas.microsoft.com/office/drawing/2014/main" id="{557161FF-09C2-4B15-8AC9-A24A9E2942F7}"/>
              </a:ext>
            </a:extLst>
          </p:cNvPr>
          <p:cNvCxnSpPr>
            <a:cxnSpLocks/>
          </p:cNvCxnSpPr>
          <p:nvPr/>
        </p:nvCxnSpPr>
        <p:spPr>
          <a:xfrm>
            <a:off x="5840451" y="5068119"/>
            <a:ext cx="532643" cy="0"/>
          </a:xfrm>
          <a:prstGeom prst="line">
            <a:avLst/>
          </a:prstGeom>
        </p:spPr>
        <p:style>
          <a:lnRef idx="1">
            <a:schemeClr val="dk1"/>
          </a:lnRef>
          <a:fillRef idx="0">
            <a:schemeClr val="dk1"/>
          </a:fillRef>
          <a:effectRef idx="0">
            <a:schemeClr val="dk1"/>
          </a:effectRef>
          <a:fontRef idx="minor">
            <a:schemeClr val="tx1"/>
          </a:fontRef>
        </p:style>
      </p:cxnSp>
      <p:cxnSp>
        <p:nvCxnSpPr>
          <p:cNvPr id="81" name="直線コネクタ 80">
            <a:extLst>
              <a:ext uri="{FF2B5EF4-FFF2-40B4-BE49-F238E27FC236}">
                <a16:creationId xmlns:a16="http://schemas.microsoft.com/office/drawing/2014/main" id="{A1AB944A-F789-4C36-969F-C9ABBC6C576D}"/>
              </a:ext>
            </a:extLst>
          </p:cNvPr>
          <p:cNvCxnSpPr>
            <a:cxnSpLocks/>
          </p:cNvCxnSpPr>
          <p:nvPr/>
        </p:nvCxnSpPr>
        <p:spPr>
          <a:xfrm>
            <a:off x="7967525" y="3198167"/>
            <a:ext cx="532643" cy="0"/>
          </a:xfrm>
          <a:prstGeom prst="line">
            <a:avLst/>
          </a:prstGeom>
        </p:spPr>
        <p:style>
          <a:lnRef idx="1">
            <a:schemeClr val="dk1"/>
          </a:lnRef>
          <a:fillRef idx="0">
            <a:schemeClr val="dk1"/>
          </a:fillRef>
          <a:effectRef idx="0">
            <a:schemeClr val="dk1"/>
          </a:effectRef>
          <a:fontRef idx="minor">
            <a:schemeClr val="tx1"/>
          </a:fontRef>
        </p:style>
      </p:cxnSp>
      <p:cxnSp>
        <p:nvCxnSpPr>
          <p:cNvPr id="82" name="直線コネクタ 81">
            <a:extLst>
              <a:ext uri="{FF2B5EF4-FFF2-40B4-BE49-F238E27FC236}">
                <a16:creationId xmlns:a16="http://schemas.microsoft.com/office/drawing/2014/main" id="{F8A1A546-C890-47F6-8BA9-5DE181EA79EB}"/>
              </a:ext>
            </a:extLst>
          </p:cNvPr>
          <p:cNvCxnSpPr>
            <a:cxnSpLocks/>
          </p:cNvCxnSpPr>
          <p:nvPr/>
        </p:nvCxnSpPr>
        <p:spPr>
          <a:xfrm>
            <a:off x="8199146" y="3758816"/>
            <a:ext cx="301005" cy="0"/>
          </a:xfrm>
          <a:prstGeom prst="line">
            <a:avLst/>
          </a:prstGeom>
        </p:spPr>
        <p:style>
          <a:lnRef idx="1">
            <a:schemeClr val="dk1"/>
          </a:lnRef>
          <a:fillRef idx="0">
            <a:schemeClr val="dk1"/>
          </a:fillRef>
          <a:effectRef idx="0">
            <a:schemeClr val="dk1"/>
          </a:effectRef>
          <a:fontRef idx="minor">
            <a:schemeClr val="tx1"/>
          </a:fontRef>
        </p:style>
      </p:cxnSp>
      <p:cxnSp>
        <p:nvCxnSpPr>
          <p:cNvPr id="83" name="直線コネクタ 82">
            <a:extLst>
              <a:ext uri="{FF2B5EF4-FFF2-40B4-BE49-F238E27FC236}">
                <a16:creationId xmlns:a16="http://schemas.microsoft.com/office/drawing/2014/main" id="{09CFB2C3-56E6-4DD7-B511-D6AE2344D955}"/>
              </a:ext>
            </a:extLst>
          </p:cNvPr>
          <p:cNvCxnSpPr>
            <a:cxnSpLocks/>
          </p:cNvCxnSpPr>
          <p:nvPr/>
        </p:nvCxnSpPr>
        <p:spPr>
          <a:xfrm>
            <a:off x="8199146" y="2686236"/>
            <a:ext cx="0" cy="1072800"/>
          </a:xfrm>
          <a:prstGeom prst="line">
            <a:avLst/>
          </a:prstGeom>
        </p:spPr>
        <p:style>
          <a:lnRef idx="1">
            <a:schemeClr val="dk1"/>
          </a:lnRef>
          <a:fillRef idx="0">
            <a:schemeClr val="dk1"/>
          </a:fillRef>
          <a:effectRef idx="0">
            <a:schemeClr val="dk1"/>
          </a:effectRef>
          <a:fontRef idx="minor">
            <a:schemeClr val="tx1"/>
          </a:fontRef>
        </p:style>
      </p:cxnSp>
      <p:cxnSp>
        <p:nvCxnSpPr>
          <p:cNvPr id="85" name="直線コネクタ 84">
            <a:extLst>
              <a:ext uri="{FF2B5EF4-FFF2-40B4-BE49-F238E27FC236}">
                <a16:creationId xmlns:a16="http://schemas.microsoft.com/office/drawing/2014/main" id="{711BA948-15CA-48C4-BD3D-D91DD6C70B2D}"/>
              </a:ext>
            </a:extLst>
          </p:cNvPr>
          <p:cNvCxnSpPr>
            <a:cxnSpLocks/>
          </p:cNvCxnSpPr>
          <p:nvPr/>
        </p:nvCxnSpPr>
        <p:spPr>
          <a:xfrm>
            <a:off x="8199146" y="2690473"/>
            <a:ext cx="301005" cy="0"/>
          </a:xfrm>
          <a:prstGeom prst="line">
            <a:avLst/>
          </a:prstGeom>
        </p:spPr>
        <p:style>
          <a:lnRef idx="1">
            <a:schemeClr val="dk1"/>
          </a:lnRef>
          <a:fillRef idx="0">
            <a:schemeClr val="dk1"/>
          </a:fillRef>
          <a:effectRef idx="0">
            <a:schemeClr val="dk1"/>
          </a:effectRef>
          <a:fontRef idx="minor">
            <a:schemeClr val="tx1"/>
          </a:fontRef>
        </p:style>
      </p:cxnSp>
      <p:cxnSp>
        <p:nvCxnSpPr>
          <p:cNvPr id="87" name="直線コネクタ 86">
            <a:extLst>
              <a:ext uri="{FF2B5EF4-FFF2-40B4-BE49-F238E27FC236}">
                <a16:creationId xmlns:a16="http://schemas.microsoft.com/office/drawing/2014/main" id="{F1D9DCF4-5357-4C94-B7F9-5631CEC0AEA3}"/>
              </a:ext>
            </a:extLst>
          </p:cNvPr>
          <p:cNvCxnSpPr>
            <a:cxnSpLocks/>
          </p:cNvCxnSpPr>
          <p:nvPr/>
        </p:nvCxnSpPr>
        <p:spPr>
          <a:xfrm>
            <a:off x="7967525" y="5096239"/>
            <a:ext cx="532643" cy="0"/>
          </a:xfrm>
          <a:prstGeom prst="line">
            <a:avLst/>
          </a:prstGeom>
        </p:spPr>
        <p:style>
          <a:lnRef idx="1">
            <a:schemeClr val="dk1"/>
          </a:lnRef>
          <a:fillRef idx="0">
            <a:schemeClr val="dk1"/>
          </a:fillRef>
          <a:effectRef idx="0">
            <a:schemeClr val="dk1"/>
          </a:effectRef>
          <a:fontRef idx="minor">
            <a:schemeClr val="tx1"/>
          </a:fontRef>
        </p:style>
      </p:cxnSp>
      <p:cxnSp>
        <p:nvCxnSpPr>
          <p:cNvPr id="88" name="直線コネクタ 87">
            <a:extLst>
              <a:ext uri="{FF2B5EF4-FFF2-40B4-BE49-F238E27FC236}">
                <a16:creationId xmlns:a16="http://schemas.microsoft.com/office/drawing/2014/main" id="{292A3C3F-04A4-4E49-8B46-33ECD5A2B6F5}"/>
              </a:ext>
            </a:extLst>
          </p:cNvPr>
          <p:cNvCxnSpPr>
            <a:cxnSpLocks/>
          </p:cNvCxnSpPr>
          <p:nvPr/>
        </p:nvCxnSpPr>
        <p:spPr>
          <a:xfrm>
            <a:off x="8199146" y="5656888"/>
            <a:ext cx="301005" cy="0"/>
          </a:xfrm>
          <a:prstGeom prst="line">
            <a:avLst/>
          </a:prstGeom>
        </p:spPr>
        <p:style>
          <a:lnRef idx="1">
            <a:schemeClr val="dk1"/>
          </a:lnRef>
          <a:fillRef idx="0">
            <a:schemeClr val="dk1"/>
          </a:fillRef>
          <a:effectRef idx="0">
            <a:schemeClr val="dk1"/>
          </a:effectRef>
          <a:fontRef idx="minor">
            <a:schemeClr val="tx1"/>
          </a:fontRef>
        </p:style>
      </p:cxnSp>
      <p:cxnSp>
        <p:nvCxnSpPr>
          <p:cNvPr id="89" name="直線コネクタ 88">
            <a:extLst>
              <a:ext uri="{FF2B5EF4-FFF2-40B4-BE49-F238E27FC236}">
                <a16:creationId xmlns:a16="http://schemas.microsoft.com/office/drawing/2014/main" id="{B4EE1EB0-F453-46C4-BF0F-720B718730FB}"/>
              </a:ext>
            </a:extLst>
          </p:cNvPr>
          <p:cNvCxnSpPr>
            <a:cxnSpLocks/>
          </p:cNvCxnSpPr>
          <p:nvPr/>
        </p:nvCxnSpPr>
        <p:spPr>
          <a:xfrm>
            <a:off x="8199146" y="4584308"/>
            <a:ext cx="0" cy="1072800"/>
          </a:xfrm>
          <a:prstGeom prst="line">
            <a:avLst/>
          </a:prstGeom>
        </p:spPr>
        <p:style>
          <a:lnRef idx="1">
            <a:schemeClr val="dk1"/>
          </a:lnRef>
          <a:fillRef idx="0">
            <a:schemeClr val="dk1"/>
          </a:fillRef>
          <a:effectRef idx="0">
            <a:schemeClr val="dk1"/>
          </a:effectRef>
          <a:fontRef idx="minor">
            <a:schemeClr val="tx1"/>
          </a:fontRef>
        </p:style>
      </p:cxnSp>
      <p:cxnSp>
        <p:nvCxnSpPr>
          <p:cNvPr id="90" name="直線コネクタ 89">
            <a:extLst>
              <a:ext uri="{FF2B5EF4-FFF2-40B4-BE49-F238E27FC236}">
                <a16:creationId xmlns:a16="http://schemas.microsoft.com/office/drawing/2014/main" id="{0BD88DF7-6FCB-4FA6-B650-3C5A4C280E67}"/>
              </a:ext>
            </a:extLst>
          </p:cNvPr>
          <p:cNvCxnSpPr>
            <a:cxnSpLocks/>
          </p:cNvCxnSpPr>
          <p:nvPr/>
        </p:nvCxnSpPr>
        <p:spPr>
          <a:xfrm>
            <a:off x="8199146" y="4588545"/>
            <a:ext cx="301005" cy="0"/>
          </a:xfrm>
          <a:prstGeom prst="line">
            <a:avLst/>
          </a:prstGeom>
        </p:spPr>
        <p:style>
          <a:lnRef idx="1">
            <a:schemeClr val="dk1"/>
          </a:lnRef>
          <a:fillRef idx="0">
            <a:schemeClr val="dk1"/>
          </a:fillRef>
          <a:effectRef idx="0">
            <a:schemeClr val="dk1"/>
          </a:effectRef>
          <a:fontRef idx="minor">
            <a:schemeClr val="tx1"/>
          </a:fontRef>
        </p:style>
      </p:cxnSp>
      <p:sp>
        <p:nvSpPr>
          <p:cNvPr id="55" name="四角形: 1 つの角を切り取る 54">
            <a:extLst>
              <a:ext uri="{FF2B5EF4-FFF2-40B4-BE49-F238E27FC236}">
                <a16:creationId xmlns:a16="http://schemas.microsoft.com/office/drawing/2014/main" id="{F3B78EEB-811E-4B33-948B-6AE317C91173}"/>
              </a:ext>
            </a:extLst>
          </p:cNvPr>
          <p:cNvSpPr/>
          <p:nvPr/>
        </p:nvSpPr>
        <p:spPr>
          <a:xfrm>
            <a:off x="0" y="1157214"/>
            <a:ext cx="8928000" cy="54000"/>
          </a:xfrm>
          <a:prstGeom prst="snip1Rect">
            <a:avLst>
              <a:gd name="adj"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Text Box 5">
            <a:extLst>
              <a:ext uri="{FF2B5EF4-FFF2-40B4-BE49-F238E27FC236}">
                <a16:creationId xmlns:a16="http://schemas.microsoft.com/office/drawing/2014/main" id="{6F4364EF-6DAE-4D9D-B475-6FB8DDB0A1C5}"/>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4000" b="1" dirty="0">
                <a:solidFill>
                  <a:schemeClr val="bg1"/>
                </a:solidFill>
                <a:latin typeface="メイリオ" panose="020B0604030504040204" pitchFamily="50" charset="-128"/>
                <a:ea typeface="メイリオ" panose="020B0604030504040204" pitchFamily="50" charset="-128"/>
              </a:rPr>
              <a:t>１６．労働条件について②</a:t>
            </a:r>
          </a:p>
        </p:txBody>
      </p:sp>
    </p:spTree>
    <p:extLst>
      <p:ext uri="{BB962C8B-B14F-4D97-AF65-F5344CB8AC3E}">
        <p14:creationId xmlns:p14="http://schemas.microsoft.com/office/powerpoint/2010/main" val="761708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爆発: 14 pt 3">
            <a:extLst>
              <a:ext uri="{FF2B5EF4-FFF2-40B4-BE49-F238E27FC236}">
                <a16:creationId xmlns:a16="http://schemas.microsoft.com/office/drawing/2014/main" id="{391C7D31-1ED4-48D4-A78F-2DA94AEB7BC1}"/>
              </a:ext>
            </a:extLst>
          </p:cNvPr>
          <p:cNvSpPr/>
          <p:nvPr/>
        </p:nvSpPr>
        <p:spPr>
          <a:xfrm rot="506893">
            <a:off x="6598309" y="1486602"/>
            <a:ext cx="3440295" cy="1393071"/>
          </a:xfrm>
          <a:prstGeom prst="irregularSeal2">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楕円 4">
            <a:extLst>
              <a:ext uri="{FF2B5EF4-FFF2-40B4-BE49-F238E27FC236}">
                <a16:creationId xmlns:a16="http://schemas.microsoft.com/office/drawing/2014/main" id="{DB3DAE7D-7CDC-4D62-A251-E416BDF79EE7}"/>
              </a:ext>
            </a:extLst>
          </p:cNvPr>
          <p:cNvSpPr/>
          <p:nvPr/>
        </p:nvSpPr>
        <p:spPr>
          <a:xfrm>
            <a:off x="6865721" y="3283549"/>
            <a:ext cx="3174357" cy="1434037"/>
          </a:xfrm>
          <a:prstGeom prst="ellipse">
            <a:avLst/>
          </a:pr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C92BCB95-056F-4DF7-8869-950C05BBD6E0}"/>
              </a:ext>
            </a:extLst>
          </p:cNvPr>
          <p:cNvSpPr/>
          <p:nvPr/>
        </p:nvSpPr>
        <p:spPr>
          <a:xfrm>
            <a:off x="2467193" y="3283549"/>
            <a:ext cx="3174357" cy="1434037"/>
          </a:xfrm>
          <a:prstGeom prst="ellipse">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F8F1D17C-7CA2-40E6-AFA4-AC31B5D0C777}"/>
              </a:ext>
            </a:extLst>
          </p:cNvPr>
          <p:cNvSpPr/>
          <p:nvPr/>
        </p:nvSpPr>
        <p:spPr>
          <a:xfrm>
            <a:off x="4016779" y="1849456"/>
            <a:ext cx="1831145" cy="76304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a:extLst>
              <a:ext uri="{FF2B5EF4-FFF2-40B4-BE49-F238E27FC236}">
                <a16:creationId xmlns:a16="http://schemas.microsoft.com/office/drawing/2014/main" id="{87366374-5CC3-4B3E-BD65-65924267859B}"/>
              </a:ext>
            </a:extLst>
          </p:cNvPr>
          <p:cNvSpPr txBox="1">
            <a:spLocks/>
          </p:cNvSpPr>
          <p:nvPr/>
        </p:nvSpPr>
        <p:spPr>
          <a:xfrm>
            <a:off x="3999526" y="1988088"/>
            <a:ext cx="1831145" cy="60716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b="1" dirty="0">
                <a:solidFill>
                  <a:schemeClr val="bg1"/>
                </a:solidFill>
                <a:latin typeface="メイリオ" panose="020B0604030504040204" pitchFamily="50" charset="-128"/>
                <a:ea typeface="メイリオ" panose="020B0604030504040204" pitchFamily="50" charset="-128"/>
              </a:rPr>
              <a:t>賃金</a:t>
            </a:r>
          </a:p>
        </p:txBody>
      </p:sp>
      <p:sp>
        <p:nvSpPr>
          <p:cNvPr id="9" name="タイトル 1">
            <a:extLst>
              <a:ext uri="{FF2B5EF4-FFF2-40B4-BE49-F238E27FC236}">
                <a16:creationId xmlns:a16="http://schemas.microsoft.com/office/drawing/2014/main" id="{03B504BE-0030-4BBD-9C28-2C4F47B6CCF3}"/>
              </a:ext>
            </a:extLst>
          </p:cNvPr>
          <p:cNvSpPr txBox="1">
            <a:spLocks/>
          </p:cNvSpPr>
          <p:nvPr/>
        </p:nvSpPr>
        <p:spPr>
          <a:xfrm>
            <a:off x="1777711" y="1784630"/>
            <a:ext cx="1831145" cy="60716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800" b="1" dirty="0">
                <a:latin typeface="メイリオ" panose="020B0604030504040204" pitchFamily="50" charset="-128"/>
                <a:ea typeface="メイリオ" panose="020B0604030504040204" pitchFamily="50" charset="-128"/>
              </a:rPr>
              <a:t>経済環境</a:t>
            </a:r>
          </a:p>
        </p:txBody>
      </p:sp>
      <p:sp>
        <p:nvSpPr>
          <p:cNvPr id="10" name="タイトル 1">
            <a:extLst>
              <a:ext uri="{FF2B5EF4-FFF2-40B4-BE49-F238E27FC236}">
                <a16:creationId xmlns:a16="http://schemas.microsoft.com/office/drawing/2014/main" id="{394E7350-FAF3-464E-BF87-8AC09EBE36C6}"/>
              </a:ext>
            </a:extLst>
          </p:cNvPr>
          <p:cNvSpPr txBox="1">
            <a:spLocks/>
          </p:cNvSpPr>
          <p:nvPr/>
        </p:nvSpPr>
        <p:spPr>
          <a:xfrm>
            <a:off x="1777711" y="2360682"/>
            <a:ext cx="1831145" cy="60716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800" b="1" dirty="0">
                <a:latin typeface="メイリオ" panose="020B0604030504040204" pitchFamily="50" charset="-128"/>
                <a:ea typeface="メイリオ" panose="020B0604030504040204" pitchFamily="50" charset="-128"/>
              </a:rPr>
              <a:t>企業業績</a:t>
            </a:r>
          </a:p>
        </p:txBody>
      </p:sp>
      <p:sp>
        <p:nvSpPr>
          <p:cNvPr id="11" name="タイトル 1">
            <a:extLst>
              <a:ext uri="{FF2B5EF4-FFF2-40B4-BE49-F238E27FC236}">
                <a16:creationId xmlns:a16="http://schemas.microsoft.com/office/drawing/2014/main" id="{4BD8EA3F-7A71-4CC5-97CF-5AF7076313C2}"/>
              </a:ext>
            </a:extLst>
          </p:cNvPr>
          <p:cNvSpPr txBox="1">
            <a:spLocks/>
          </p:cNvSpPr>
          <p:nvPr/>
        </p:nvSpPr>
        <p:spPr>
          <a:xfrm rot="1200000">
            <a:off x="3390333" y="1886014"/>
            <a:ext cx="913983" cy="44665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800" b="1" dirty="0">
                <a:latin typeface="メイリオ" panose="020B0604030504040204" pitchFamily="50" charset="-128"/>
                <a:ea typeface="メイリオ" panose="020B0604030504040204" pitchFamily="50" charset="-128"/>
              </a:rPr>
              <a:t>⇒</a:t>
            </a:r>
          </a:p>
        </p:txBody>
      </p:sp>
      <p:sp>
        <p:nvSpPr>
          <p:cNvPr id="12" name="タイトル 1">
            <a:extLst>
              <a:ext uri="{FF2B5EF4-FFF2-40B4-BE49-F238E27FC236}">
                <a16:creationId xmlns:a16="http://schemas.microsoft.com/office/drawing/2014/main" id="{7020FA6E-6849-401C-8EB4-B43741EDBEC3}"/>
              </a:ext>
            </a:extLst>
          </p:cNvPr>
          <p:cNvSpPr txBox="1">
            <a:spLocks/>
          </p:cNvSpPr>
          <p:nvPr/>
        </p:nvSpPr>
        <p:spPr>
          <a:xfrm rot="-1200000">
            <a:off x="3392182" y="2246948"/>
            <a:ext cx="913983" cy="44665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800" b="1" dirty="0">
                <a:latin typeface="メイリオ" panose="020B0604030504040204" pitchFamily="50" charset="-128"/>
                <a:ea typeface="メイリオ" panose="020B0604030504040204" pitchFamily="50" charset="-128"/>
              </a:rPr>
              <a:t>⇒</a:t>
            </a:r>
          </a:p>
        </p:txBody>
      </p:sp>
      <p:sp>
        <p:nvSpPr>
          <p:cNvPr id="13" name="タイトル 1">
            <a:extLst>
              <a:ext uri="{FF2B5EF4-FFF2-40B4-BE49-F238E27FC236}">
                <a16:creationId xmlns:a16="http://schemas.microsoft.com/office/drawing/2014/main" id="{3AFA7B3C-BC47-4EC5-8845-6DDE23FCA313}"/>
              </a:ext>
            </a:extLst>
          </p:cNvPr>
          <p:cNvSpPr txBox="1">
            <a:spLocks/>
          </p:cNvSpPr>
          <p:nvPr/>
        </p:nvSpPr>
        <p:spPr>
          <a:xfrm>
            <a:off x="2593514" y="1302821"/>
            <a:ext cx="6343230" cy="498479"/>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メイリオ" panose="020B0604030504040204" pitchFamily="50" charset="-128"/>
                <a:ea typeface="メイリオ" panose="020B0604030504040204" pitchFamily="50" charset="-128"/>
              </a:rPr>
              <a:t>様々な影響や制約を受けるが、最終的には</a:t>
            </a:r>
          </a:p>
        </p:txBody>
      </p:sp>
      <p:sp>
        <p:nvSpPr>
          <p:cNvPr id="14" name="矢印: 右 13">
            <a:extLst>
              <a:ext uri="{FF2B5EF4-FFF2-40B4-BE49-F238E27FC236}">
                <a16:creationId xmlns:a16="http://schemas.microsoft.com/office/drawing/2014/main" id="{22A6D22A-C47E-4DC8-B69F-5D2E35D51593}"/>
              </a:ext>
            </a:extLst>
          </p:cNvPr>
          <p:cNvSpPr/>
          <p:nvPr/>
        </p:nvSpPr>
        <p:spPr>
          <a:xfrm>
            <a:off x="5972028" y="1995352"/>
            <a:ext cx="618796" cy="53511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タイトル 1">
            <a:extLst>
              <a:ext uri="{FF2B5EF4-FFF2-40B4-BE49-F238E27FC236}">
                <a16:creationId xmlns:a16="http://schemas.microsoft.com/office/drawing/2014/main" id="{19BD1B71-99B6-41D3-B316-5E2567F46C4C}"/>
              </a:ext>
            </a:extLst>
          </p:cNvPr>
          <p:cNvSpPr txBox="1">
            <a:spLocks/>
          </p:cNvSpPr>
          <p:nvPr/>
        </p:nvSpPr>
        <p:spPr>
          <a:xfrm>
            <a:off x="6973723" y="2003694"/>
            <a:ext cx="2221816" cy="619095"/>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solidFill>
                  <a:schemeClr val="bg1"/>
                </a:solidFill>
                <a:latin typeface="メイリオ" panose="020B0604030504040204" pitchFamily="50" charset="-128"/>
                <a:ea typeface="メイリオ" panose="020B0604030504040204" pitchFamily="50" charset="-128"/>
              </a:rPr>
              <a:t>労使交渉</a:t>
            </a:r>
          </a:p>
        </p:txBody>
      </p:sp>
      <p:sp>
        <p:nvSpPr>
          <p:cNvPr id="16" name="タイトル 1">
            <a:extLst>
              <a:ext uri="{FF2B5EF4-FFF2-40B4-BE49-F238E27FC236}">
                <a16:creationId xmlns:a16="http://schemas.microsoft.com/office/drawing/2014/main" id="{26E417FE-A02F-4AFA-A43A-19DF0EB772FE}"/>
              </a:ext>
            </a:extLst>
          </p:cNvPr>
          <p:cNvSpPr txBox="1">
            <a:spLocks/>
          </p:cNvSpPr>
          <p:nvPr/>
        </p:nvSpPr>
        <p:spPr>
          <a:xfrm>
            <a:off x="7208883" y="2716022"/>
            <a:ext cx="3399370" cy="498479"/>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ja-JP" altLang="en-US" sz="2400" dirty="0">
                <a:latin typeface="メイリオ" panose="020B0604030504040204" pitchFamily="50" charset="-128"/>
                <a:ea typeface="メイリオ" panose="020B0604030504040204" pitchFamily="50" charset="-128"/>
              </a:rPr>
              <a:t>を通じて決定される</a:t>
            </a:r>
          </a:p>
        </p:txBody>
      </p:sp>
      <p:cxnSp>
        <p:nvCxnSpPr>
          <p:cNvPr id="17" name="直線コネクタ 16">
            <a:extLst>
              <a:ext uri="{FF2B5EF4-FFF2-40B4-BE49-F238E27FC236}">
                <a16:creationId xmlns:a16="http://schemas.microsoft.com/office/drawing/2014/main" id="{FD9DEFFA-AA14-41F0-BFDA-74FDF8C0544C}"/>
              </a:ext>
            </a:extLst>
          </p:cNvPr>
          <p:cNvCxnSpPr/>
          <p:nvPr/>
        </p:nvCxnSpPr>
        <p:spPr>
          <a:xfrm>
            <a:off x="1777711" y="3147336"/>
            <a:ext cx="8830542" cy="0"/>
          </a:xfrm>
          <a:prstGeom prst="line">
            <a:avLst/>
          </a:prstGeom>
          <a:ln w="28575">
            <a:solidFill>
              <a:srgbClr val="0000CC"/>
            </a:solidFill>
            <a:prstDash val="lgDashDot"/>
          </a:ln>
        </p:spPr>
        <p:style>
          <a:lnRef idx="1">
            <a:schemeClr val="accent1"/>
          </a:lnRef>
          <a:fillRef idx="0">
            <a:schemeClr val="accent1"/>
          </a:fillRef>
          <a:effectRef idx="0">
            <a:schemeClr val="accent1"/>
          </a:effectRef>
          <a:fontRef idx="minor">
            <a:schemeClr val="tx1"/>
          </a:fontRef>
        </p:style>
      </p:cxnSp>
      <p:pic>
        <p:nvPicPr>
          <p:cNvPr id="18" name="図 17">
            <a:extLst>
              <a:ext uri="{FF2B5EF4-FFF2-40B4-BE49-F238E27FC236}">
                <a16:creationId xmlns:a16="http://schemas.microsoft.com/office/drawing/2014/main" id="{6F31F745-E127-4B6C-8DCA-89CEC758DAF9}"/>
              </a:ext>
            </a:extLst>
          </p:cNvPr>
          <p:cNvPicPr>
            <a:picLocks noChangeAspect="1"/>
          </p:cNvPicPr>
          <p:nvPr/>
        </p:nvPicPr>
        <p:blipFill>
          <a:blip r:embed="rId2"/>
          <a:stretch>
            <a:fillRect/>
          </a:stretch>
        </p:blipFill>
        <p:spPr>
          <a:xfrm>
            <a:off x="1706638" y="3533947"/>
            <a:ext cx="741956" cy="837693"/>
          </a:xfrm>
          <a:prstGeom prst="rect">
            <a:avLst/>
          </a:prstGeom>
        </p:spPr>
      </p:pic>
      <p:pic>
        <p:nvPicPr>
          <p:cNvPr id="19" name="図 18">
            <a:extLst>
              <a:ext uri="{FF2B5EF4-FFF2-40B4-BE49-F238E27FC236}">
                <a16:creationId xmlns:a16="http://schemas.microsoft.com/office/drawing/2014/main" id="{16B208BC-3189-4204-8395-7993CE338024}"/>
              </a:ext>
            </a:extLst>
          </p:cNvPr>
          <p:cNvPicPr>
            <a:picLocks noChangeAspect="1"/>
          </p:cNvPicPr>
          <p:nvPr/>
        </p:nvPicPr>
        <p:blipFill>
          <a:blip r:embed="rId3"/>
          <a:stretch>
            <a:fillRect/>
          </a:stretch>
        </p:blipFill>
        <p:spPr>
          <a:xfrm>
            <a:off x="6105166" y="3588471"/>
            <a:ext cx="741956" cy="837693"/>
          </a:xfrm>
          <a:prstGeom prst="rect">
            <a:avLst/>
          </a:prstGeom>
        </p:spPr>
      </p:pic>
      <p:sp>
        <p:nvSpPr>
          <p:cNvPr id="20" name="タイトル 1">
            <a:extLst>
              <a:ext uri="{FF2B5EF4-FFF2-40B4-BE49-F238E27FC236}">
                <a16:creationId xmlns:a16="http://schemas.microsoft.com/office/drawing/2014/main" id="{780416FB-9740-4CCA-ACC7-0D7EA08276A9}"/>
              </a:ext>
            </a:extLst>
          </p:cNvPr>
          <p:cNvSpPr txBox="1">
            <a:spLocks/>
          </p:cNvSpPr>
          <p:nvPr/>
        </p:nvSpPr>
        <p:spPr>
          <a:xfrm>
            <a:off x="2844569" y="3418792"/>
            <a:ext cx="1831145" cy="60716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800" b="1" dirty="0">
                <a:latin typeface="メイリオ" panose="020B0604030504040204" pitchFamily="50" charset="-128"/>
                <a:ea typeface="メイリオ" panose="020B0604030504040204" pitchFamily="50" charset="-128"/>
              </a:rPr>
              <a:t>好景気</a:t>
            </a:r>
          </a:p>
        </p:txBody>
      </p:sp>
      <p:sp>
        <p:nvSpPr>
          <p:cNvPr id="21" name="タイトル 1">
            <a:extLst>
              <a:ext uri="{FF2B5EF4-FFF2-40B4-BE49-F238E27FC236}">
                <a16:creationId xmlns:a16="http://schemas.microsoft.com/office/drawing/2014/main" id="{1BD5963E-8FDA-43B3-A6D3-51F05BB27E3A}"/>
              </a:ext>
            </a:extLst>
          </p:cNvPr>
          <p:cNvSpPr txBox="1">
            <a:spLocks/>
          </p:cNvSpPr>
          <p:nvPr/>
        </p:nvSpPr>
        <p:spPr>
          <a:xfrm>
            <a:off x="7208883" y="3418792"/>
            <a:ext cx="3241967" cy="60716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800" b="1" dirty="0">
                <a:latin typeface="メイリオ" panose="020B0604030504040204" pitchFamily="50" charset="-128"/>
                <a:ea typeface="メイリオ" panose="020B0604030504040204" pitchFamily="50" charset="-128"/>
              </a:rPr>
              <a:t>景気が悪くなると</a:t>
            </a:r>
          </a:p>
        </p:txBody>
      </p:sp>
      <p:sp>
        <p:nvSpPr>
          <p:cNvPr id="22" name="タイトル 1">
            <a:extLst>
              <a:ext uri="{FF2B5EF4-FFF2-40B4-BE49-F238E27FC236}">
                <a16:creationId xmlns:a16="http://schemas.microsoft.com/office/drawing/2014/main" id="{A0E6C5C0-EE84-464D-A40B-E83D0D3E1754}"/>
              </a:ext>
            </a:extLst>
          </p:cNvPr>
          <p:cNvSpPr txBox="1">
            <a:spLocks/>
          </p:cNvSpPr>
          <p:nvPr/>
        </p:nvSpPr>
        <p:spPr>
          <a:xfrm>
            <a:off x="2748513" y="3913852"/>
            <a:ext cx="3174357" cy="899589"/>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メイリオ" panose="020B0604030504040204" pitchFamily="50" charset="-128"/>
                <a:ea typeface="メイリオ" panose="020B0604030504040204" pitchFamily="50" charset="-128"/>
              </a:rPr>
              <a:t>人手確保のために</a:t>
            </a:r>
            <a:endParaRPr lang="en-US" altLang="ja-JP" sz="2400" dirty="0">
              <a:latin typeface="メイリオ" panose="020B0604030504040204" pitchFamily="50" charset="-128"/>
              <a:ea typeface="メイリオ" panose="020B0604030504040204" pitchFamily="50" charset="-128"/>
            </a:endParaRPr>
          </a:p>
          <a:p>
            <a:pPr algn="l"/>
            <a:r>
              <a:rPr lang="ja-JP" altLang="en-US" sz="2400" dirty="0">
                <a:latin typeface="メイリオ" panose="020B0604030504040204" pitchFamily="50" charset="-128"/>
                <a:ea typeface="メイリオ" panose="020B0604030504040204" pitchFamily="50" charset="-128"/>
              </a:rPr>
              <a:t>初任給を上げる</a:t>
            </a:r>
          </a:p>
        </p:txBody>
      </p:sp>
      <p:sp>
        <p:nvSpPr>
          <p:cNvPr id="23" name="タイトル 1">
            <a:extLst>
              <a:ext uri="{FF2B5EF4-FFF2-40B4-BE49-F238E27FC236}">
                <a16:creationId xmlns:a16="http://schemas.microsoft.com/office/drawing/2014/main" id="{428F43AC-4CAC-43D4-AD6D-9F639145BD66}"/>
              </a:ext>
            </a:extLst>
          </p:cNvPr>
          <p:cNvSpPr txBox="1">
            <a:spLocks/>
          </p:cNvSpPr>
          <p:nvPr/>
        </p:nvSpPr>
        <p:spPr>
          <a:xfrm>
            <a:off x="7055624" y="3913852"/>
            <a:ext cx="3552629" cy="899589"/>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メイリオ" panose="020B0604030504040204" pitchFamily="50" charset="-128"/>
                <a:ea typeface="メイリオ" panose="020B0604030504040204" pitchFamily="50" charset="-128"/>
              </a:rPr>
              <a:t>新入社員の採用を控え</a:t>
            </a:r>
            <a:endParaRPr lang="en-US" altLang="ja-JP" sz="2400" dirty="0">
              <a:latin typeface="メイリオ" panose="020B0604030504040204" pitchFamily="50" charset="-128"/>
              <a:ea typeface="メイリオ" panose="020B0604030504040204" pitchFamily="50" charset="-128"/>
            </a:endParaRPr>
          </a:p>
          <a:p>
            <a:pPr algn="l"/>
            <a:r>
              <a:rPr lang="ja-JP" altLang="en-US" sz="2400" dirty="0">
                <a:latin typeface="メイリオ" panose="020B0604030504040204" pitchFamily="50" charset="-128"/>
                <a:ea typeface="メイリオ" panose="020B0604030504040204" pitchFamily="50" charset="-128"/>
              </a:rPr>
              <a:t>初任給が据え置かれる</a:t>
            </a:r>
          </a:p>
        </p:txBody>
      </p:sp>
      <p:sp>
        <p:nvSpPr>
          <p:cNvPr id="24" name="タイトル 1">
            <a:extLst>
              <a:ext uri="{FF2B5EF4-FFF2-40B4-BE49-F238E27FC236}">
                <a16:creationId xmlns:a16="http://schemas.microsoft.com/office/drawing/2014/main" id="{22C5FF57-2656-4094-83FD-68FAE5097BCD}"/>
              </a:ext>
            </a:extLst>
          </p:cNvPr>
          <p:cNvSpPr txBox="1">
            <a:spLocks/>
          </p:cNvSpPr>
          <p:nvPr/>
        </p:nvSpPr>
        <p:spPr>
          <a:xfrm>
            <a:off x="1706638" y="6353966"/>
            <a:ext cx="8897713" cy="438358"/>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500" b="1" dirty="0">
                <a:solidFill>
                  <a:srgbClr val="0000CC"/>
                </a:solidFill>
                <a:latin typeface="メイリオ" panose="020B0604030504040204" pitchFamily="50" charset="-128"/>
                <a:ea typeface="メイリオ" panose="020B0604030504040204" pitchFamily="50" charset="-128"/>
              </a:rPr>
              <a:t>組合員と家族の、生活の維持向上を目指して賃上げを求める</a:t>
            </a:r>
          </a:p>
        </p:txBody>
      </p:sp>
      <p:cxnSp>
        <p:nvCxnSpPr>
          <p:cNvPr id="25" name="直線コネクタ 24">
            <a:extLst>
              <a:ext uri="{FF2B5EF4-FFF2-40B4-BE49-F238E27FC236}">
                <a16:creationId xmlns:a16="http://schemas.microsoft.com/office/drawing/2014/main" id="{261830A2-6978-4CEE-96A2-C060C1587E94}"/>
              </a:ext>
            </a:extLst>
          </p:cNvPr>
          <p:cNvCxnSpPr/>
          <p:nvPr/>
        </p:nvCxnSpPr>
        <p:spPr>
          <a:xfrm>
            <a:off x="1777711" y="4820525"/>
            <a:ext cx="8830542" cy="0"/>
          </a:xfrm>
          <a:prstGeom prst="line">
            <a:avLst/>
          </a:prstGeom>
          <a:ln w="28575">
            <a:solidFill>
              <a:srgbClr val="0000CC"/>
            </a:solidFill>
            <a:prstDash val="lgDashDot"/>
          </a:ln>
        </p:spPr>
        <p:style>
          <a:lnRef idx="1">
            <a:schemeClr val="accent1"/>
          </a:lnRef>
          <a:fillRef idx="0">
            <a:schemeClr val="accent1"/>
          </a:fillRef>
          <a:effectRef idx="0">
            <a:schemeClr val="accent1"/>
          </a:effectRef>
          <a:fontRef idx="minor">
            <a:schemeClr val="tx1"/>
          </a:fontRef>
        </p:style>
      </p:cxnSp>
      <p:grpSp>
        <p:nvGrpSpPr>
          <p:cNvPr id="26" name="グループ化 25">
            <a:extLst>
              <a:ext uri="{FF2B5EF4-FFF2-40B4-BE49-F238E27FC236}">
                <a16:creationId xmlns:a16="http://schemas.microsoft.com/office/drawing/2014/main" id="{FEE2A89C-6C39-4D65-B4EB-DFEEFBE997B6}"/>
              </a:ext>
            </a:extLst>
          </p:cNvPr>
          <p:cNvGrpSpPr/>
          <p:nvPr/>
        </p:nvGrpSpPr>
        <p:grpSpPr>
          <a:xfrm>
            <a:off x="6515698" y="5430966"/>
            <a:ext cx="810182" cy="725648"/>
            <a:chOff x="429491" y="3172693"/>
            <a:chExt cx="1537855" cy="1995053"/>
          </a:xfrm>
        </p:grpSpPr>
        <p:cxnSp>
          <p:nvCxnSpPr>
            <p:cNvPr id="27" name="直線コネクタ 26">
              <a:extLst>
                <a:ext uri="{FF2B5EF4-FFF2-40B4-BE49-F238E27FC236}">
                  <a16:creationId xmlns:a16="http://schemas.microsoft.com/office/drawing/2014/main" id="{F26F2521-A5AF-418B-B43E-F546D3D8F384}"/>
                </a:ext>
              </a:extLst>
            </p:cNvPr>
            <p:cNvCxnSpPr>
              <a:cxnSpLocks/>
            </p:cNvCxnSpPr>
            <p:nvPr/>
          </p:nvCxnSpPr>
          <p:spPr>
            <a:xfrm>
              <a:off x="429491" y="5167746"/>
              <a:ext cx="1537855"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正方形/長方形 27">
              <a:extLst>
                <a:ext uri="{FF2B5EF4-FFF2-40B4-BE49-F238E27FC236}">
                  <a16:creationId xmlns:a16="http://schemas.microsoft.com/office/drawing/2014/main" id="{01D100C7-7F38-4AB3-87A7-738BC83EE275}"/>
                </a:ext>
              </a:extLst>
            </p:cNvPr>
            <p:cNvSpPr/>
            <p:nvPr/>
          </p:nvSpPr>
          <p:spPr>
            <a:xfrm>
              <a:off x="651163" y="3685309"/>
              <a:ext cx="1108365" cy="1482437"/>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6DF30EEF-026F-4566-B62A-D48D1F82F938}"/>
                </a:ext>
              </a:extLst>
            </p:cNvPr>
            <p:cNvSpPr/>
            <p:nvPr/>
          </p:nvSpPr>
          <p:spPr>
            <a:xfrm>
              <a:off x="838199" y="3429001"/>
              <a:ext cx="734292" cy="256308"/>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5368687B-BDFD-4068-B797-FCDA49D20B28}"/>
                </a:ext>
              </a:extLst>
            </p:cNvPr>
            <p:cNvSpPr/>
            <p:nvPr/>
          </p:nvSpPr>
          <p:spPr>
            <a:xfrm>
              <a:off x="1025236" y="3172693"/>
              <a:ext cx="360219" cy="256308"/>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110AD27D-EA71-459D-8790-D8DFFDFC30B0}"/>
                </a:ext>
              </a:extLst>
            </p:cNvPr>
            <p:cNvSpPr/>
            <p:nvPr/>
          </p:nvSpPr>
          <p:spPr>
            <a:xfrm>
              <a:off x="771522" y="3889665"/>
              <a:ext cx="187037" cy="256308"/>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CA94DD03-397C-4798-ABE0-B6981A8127FA}"/>
                </a:ext>
              </a:extLst>
            </p:cNvPr>
            <p:cNvSpPr/>
            <p:nvPr/>
          </p:nvSpPr>
          <p:spPr>
            <a:xfrm>
              <a:off x="1104899" y="3889665"/>
              <a:ext cx="187037" cy="256308"/>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3780659B-6813-4D79-8528-7596C09ECAA1}"/>
                </a:ext>
              </a:extLst>
            </p:cNvPr>
            <p:cNvSpPr/>
            <p:nvPr/>
          </p:nvSpPr>
          <p:spPr>
            <a:xfrm>
              <a:off x="1432213" y="3889665"/>
              <a:ext cx="187037" cy="256308"/>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ABB008C3-5E38-4E82-A330-3BBFBB207F24}"/>
                </a:ext>
              </a:extLst>
            </p:cNvPr>
            <p:cNvSpPr/>
            <p:nvPr/>
          </p:nvSpPr>
          <p:spPr>
            <a:xfrm>
              <a:off x="771522" y="4298373"/>
              <a:ext cx="187037" cy="256308"/>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6506CFC6-BDEC-4245-9D4A-98101F75232C}"/>
                </a:ext>
              </a:extLst>
            </p:cNvPr>
            <p:cNvSpPr/>
            <p:nvPr/>
          </p:nvSpPr>
          <p:spPr>
            <a:xfrm>
              <a:off x="1104899" y="4298373"/>
              <a:ext cx="187037" cy="256308"/>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6C99FDDC-71BC-4222-BA3E-3CC442FF2DC0}"/>
                </a:ext>
              </a:extLst>
            </p:cNvPr>
            <p:cNvSpPr/>
            <p:nvPr/>
          </p:nvSpPr>
          <p:spPr>
            <a:xfrm>
              <a:off x="1432213" y="4298373"/>
              <a:ext cx="187037" cy="256308"/>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5E0545B5-5E27-44B8-B925-F9F8F997A13A}"/>
                </a:ext>
              </a:extLst>
            </p:cNvPr>
            <p:cNvSpPr/>
            <p:nvPr/>
          </p:nvSpPr>
          <p:spPr>
            <a:xfrm>
              <a:off x="1104900" y="4705348"/>
              <a:ext cx="187036" cy="462369"/>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38" name="図 37">
            <a:extLst>
              <a:ext uri="{FF2B5EF4-FFF2-40B4-BE49-F238E27FC236}">
                <a16:creationId xmlns:a16="http://schemas.microsoft.com/office/drawing/2014/main" id="{CA1CF728-27F3-4C91-A8C4-93045221ED21}"/>
              </a:ext>
            </a:extLst>
          </p:cNvPr>
          <p:cNvPicPr>
            <a:picLocks noChangeAspect="1"/>
          </p:cNvPicPr>
          <p:nvPr/>
        </p:nvPicPr>
        <p:blipFill>
          <a:blip r:embed="rId4"/>
          <a:stretch>
            <a:fillRect/>
          </a:stretch>
        </p:blipFill>
        <p:spPr>
          <a:xfrm>
            <a:off x="2031019" y="5308275"/>
            <a:ext cx="973544" cy="973544"/>
          </a:xfrm>
          <a:prstGeom prst="rect">
            <a:avLst/>
          </a:prstGeom>
        </p:spPr>
      </p:pic>
      <p:sp>
        <p:nvSpPr>
          <p:cNvPr id="39" name="タイトル 1">
            <a:extLst>
              <a:ext uri="{FF2B5EF4-FFF2-40B4-BE49-F238E27FC236}">
                <a16:creationId xmlns:a16="http://schemas.microsoft.com/office/drawing/2014/main" id="{06AF8FC3-BF70-468F-A090-5CD7D3806681}"/>
              </a:ext>
            </a:extLst>
          </p:cNvPr>
          <p:cNvSpPr txBox="1">
            <a:spLocks/>
          </p:cNvSpPr>
          <p:nvPr/>
        </p:nvSpPr>
        <p:spPr>
          <a:xfrm>
            <a:off x="1890495" y="4949322"/>
            <a:ext cx="1678341" cy="484908"/>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b="1" dirty="0">
                <a:solidFill>
                  <a:srgbClr val="FF0000"/>
                </a:solidFill>
                <a:latin typeface="メイリオ" panose="020B0604030504040204" pitchFamily="50" charset="-128"/>
                <a:ea typeface="メイリオ" panose="020B0604030504040204" pitchFamily="50" charset="-128"/>
              </a:rPr>
              <a:t>労働組合</a:t>
            </a:r>
          </a:p>
        </p:txBody>
      </p:sp>
      <p:sp>
        <p:nvSpPr>
          <p:cNvPr id="40" name="タイトル 1">
            <a:extLst>
              <a:ext uri="{FF2B5EF4-FFF2-40B4-BE49-F238E27FC236}">
                <a16:creationId xmlns:a16="http://schemas.microsoft.com/office/drawing/2014/main" id="{8132DFC6-6EBF-4183-AEE4-91FB48A646E7}"/>
              </a:ext>
            </a:extLst>
          </p:cNvPr>
          <p:cNvSpPr txBox="1">
            <a:spLocks/>
          </p:cNvSpPr>
          <p:nvPr/>
        </p:nvSpPr>
        <p:spPr>
          <a:xfrm>
            <a:off x="6478245" y="4930775"/>
            <a:ext cx="1154757" cy="36714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b="1" dirty="0">
                <a:latin typeface="メイリオ" panose="020B0604030504040204" pitchFamily="50" charset="-128"/>
                <a:ea typeface="メイリオ" panose="020B0604030504040204" pitchFamily="50" charset="-128"/>
              </a:rPr>
              <a:t>会社</a:t>
            </a:r>
          </a:p>
        </p:txBody>
      </p:sp>
      <p:sp>
        <p:nvSpPr>
          <p:cNvPr id="41" name="タイトル 1">
            <a:extLst>
              <a:ext uri="{FF2B5EF4-FFF2-40B4-BE49-F238E27FC236}">
                <a16:creationId xmlns:a16="http://schemas.microsoft.com/office/drawing/2014/main" id="{A585B792-FAA5-4F7C-831F-EDB9CA106B67}"/>
              </a:ext>
            </a:extLst>
          </p:cNvPr>
          <p:cNvSpPr txBox="1">
            <a:spLocks/>
          </p:cNvSpPr>
          <p:nvPr/>
        </p:nvSpPr>
        <p:spPr>
          <a:xfrm>
            <a:off x="3067970" y="5507816"/>
            <a:ext cx="2573579" cy="70041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メイリオ" panose="020B0604030504040204" pitchFamily="50" charset="-128"/>
                <a:ea typeface="メイリオ" panose="020B0604030504040204" pitchFamily="50" charset="-128"/>
              </a:rPr>
              <a:t>賃金は高ければ</a:t>
            </a:r>
            <a:endParaRPr lang="en-US" altLang="ja-JP" sz="2400" dirty="0">
              <a:latin typeface="メイリオ" panose="020B0604030504040204" pitchFamily="50" charset="-128"/>
              <a:ea typeface="メイリオ" panose="020B0604030504040204" pitchFamily="50" charset="-128"/>
            </a:endParaRPr>
          </a:p>
          <a:p>
            <a:pPr algn="l"/>
            <a:r>
              <a:rPr lang="ja-JP" altLang="en-US" sz="2400" dirty="0">
                <a:latin typeface="メイリオ" panose="020B0604030504040204" pitchFamily="50" charset="-128"/>
                <a:ea typeface="メイリオ" panose="020B0604030504040204" pitchFamily="50" charset="-128"/>
              </a:rPr>
              <a:t>高い方が良い</a:t>
            </a:r>
          </a:p>
        </p:txBody>
      </p:sp>
      <p:sp>
        <p:nvSpPr>
          <p:cNvPr id="42" name="タイトル 1">
            <a:extLst>
              <a:ext uri="{FF2B5EF4-FFF2-40B4-BE49-F238E27FC236}">
                <a16:creationId xmlns:a16="http://schemas.microsoft.com/office/drawing/2014/main" id="{DAAFC4B3-7F32-4C40-BC20-33C47E25AFB5}"/>
              </a:ext>
            </a:extLst>
          </p:cNvPr>
          <p:cNvSpPr txBox="1">
            <a:spLocks/>
          </p:cNvSpPr>
          <p:nvPr/>
        </p:nvSpPr>
        <p:spPr>
          <a:xfrm>
            <a:off x="7482488" y="5288780"/>
            <a:ext cx="3121863" cy="97354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dirty="0">
                <a:latin typeface="メイリオ" panose="020B0604030504040204" pitchFamily="50" charset="-128"/>
                <a:ea typeface="メイリオ" panose="020B0604030504040204" pitchFamily="50" charset="-128"/>
              </a:rPr>
              <a:t>「人件費」という</a:t>
            </a:r>
            <a:endParaRPr lang="en-US" altLang="ja-JP" sz="2400" dirty="0">
              <a:latin typeface="メイリオ" panose="020B0604030504040204" pitchFamily="50" charset="-128"/>
              <a:ea typeface="メイリオ" panose="020B0604030504040204" pitchFamily="50" charset="-128"/>
            </a:endParaRPr>
          </a:p>
          <a:p>
            <a:pPr algn="l"/>
            <a:r>
              <a:rPr lang="ja-JP" altLang="en-US" sz="2400" dirty="0">
                <a:latin typeface="メイリオ" panose="020B0604030504040204" pitchFamily="50" charset="-128"/>
                <a:ea typeface="メイリオ" panose="020B0604030504040204" pitchFamily="50" charset="-128"/>
              </a:rPr>
              <a:t>コストはできるだけ</a:t>
            </a:r>
            <a:endParaRPr lang="en-US" altLang="ja-JP" sz="2400" dirty="0">
              <a:latin typeface="メイリオ" panose="020B0604030504040204" pitchFamily="50" charset="-128"/>
              <a:ea typeface="メイリオ" panose="020B0604030504040204" pitchFamily="50" charset="-128"/>
            </a:endParaRPr>
          </a:p>
          <a:p>
            <a:pPr algn="l"/>
            <a:r>
              <a:rPr lang="ja-JP" altLang="en-US" sz="2400" dirty="0">
                <a:latin typeface="メイリオ" panose="020B0604030504040204" pitchFamily="50" charset="-128"/>
                <a:ea typeface="メイリオ" panose="020B0604030504040204" pitchFamily="50" charset="-128"/>
              </a:rPr>
              <a:t>低く抑えたい</a:t>
            </a:r>
          </a:p>
        </p:txBody>
      </p:sp>
      <p:sp>
        <p:nvSpPr>
          <p:cNvPr id="43" name="矢印: 上下 42">
            <a:extLst>
              <a:ext uri="{FF2B5EF4-FFF2-40B4-BE49-F238E27FC236}">
                <a16:creationId xmlns:a16="http://schemas.microsoft.com/office/drawing/2014/main" id="{373116C5-12C1-4547-83F9-F40E93A8D7D1}"/>
              </a:ext>
            </a:extLst>
          </p:cNvPr>
          <p:cNvSpPr/>
          <p:nvPr/>
        </p:nvSpPr>
        <p:spPr>
          <a:xfrm rot="5400000">
            <a:off x="5597297" y="5221668"/>
            <a:ext cx="539199" cy="919454"/>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Text Box 5">
            <a:extLst>
              <a:ext uri="{FF2B5EF4-FFF2-40B4-BE49-F238E27FC236}">
                <a16:creationId xmlns:a16="http://schemas.microsoft.com/office/drawing/2014/main" id="{0E4AF7B6-470F-4B09-87A2-D7DE2E35EBDD}"/>
              </a:ext>
            </a:extLst>
          </p:cNvPr>
          <p:cNvSpPr txBox="1">
            <a:spLocks noChangeArrowheads="1"/>
          </p:cNvSpPr>
          <p:nvPr/>
        </p:nvSpPr>
        <p:spPr bwMode="auto">
          <a:xfrm>
            <a:off x="1163782" y="754199"/>
            <a:ext cx="107234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2800" b="1" dirty="0">
                <a:solidFill>
                  <a:schemeClr val="tx1">
                    <a:lumMod val="85000"/>
                    <a:lumOff val="15000"/>
                  </a:schemeClr>
                </a:solidFill>
                <a:latin typeface="メイリオ" panose="020B0604030504040204" pitchFamily="50" charset="-128"/>
                <a:ea typeface="メイリオ" panose="020B0604030504040204" pitchFamily="50" charset="-128"/>
              </a:rPr>
              <a:t>賃金は労使交渉によって決定される</a:t>
            </a:r>
          </a:p>
        </p:txBody>
      </p:sp>
      <p:sp>
        <p:nvSpPr>
          <p:cNvPr id="46" name="スライド番号プレースホルダー 5">
            <a:extLst>
              <a:ext uri="{FF2B5EF4-FFF2-40B4-BE49-F238E27FC236}">
                <a16:creationId xmlns:a16="http://schemas.microsoft.com/office/drawing/2014/main" id="{D94027D9-EC80-44F4-A13E-2BA62B69E708}"/>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24</a:t>
            </a:fld>
            <a:endParaRPr lang="en-US" sz="1800" dirty="0">
              <a:solidFill>
                <a:schemeClr val="tx1"/>
              </a:solidFill>
            </a:endParaRPr>
          </a:p>
        </p:txBody>
      </p:sp>
      <p:sp>
        <p:nvSpPr>
          <p:cNvPr id="51" name="四角形: 1 つの角を切り取る 50">
            <a:extLst>
              <a:ext uri="{FF2B5EF4-FFF2-40B4-BE49-F238E27FC236}">
                <a16:creationId xmlns:a16="http://schemas.microsoft.com/office/drawing/2014/main" id="{8B2D1537-714F-4D9F-B502-4BB90B41E6B8}"/>
              </a:ext>
            </a:extLst>
          </p:cNvPr>
          <p:cNvSpPr/>
          <p:nvPr/>
        </p:nvSpPr>
        <p:spPr>
          <a:xfrm>
            <a:off x="0" y="1157214"/>
            <a:ext cx="8928000" cy="54000"/>
          </a:xfrm>
          <a:prstGeom prst="snip1Rect">
            <a:avLst>
              <a:gd name="adj"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a:extLst>
              <a:ext uri="{FF2B5EF4-FFF2-40B4-BE49-F238E27FC236}">
                <a16:creationId xmlns:a16="http://schemas.microsoft.com/office/drawing/2014/main" id="{6FE09E21-205C-4F00-B5F6-FBD7A804F127}"/>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Text Box 5">
            <a:extLst>
              <a:ext uri="{FF2B5EF4-FFF2-40B4-BE49-F238E27FC236}">
                <a16:creationId xmlns:a16="http://schemas.microsoft.com/office/drawing/2014/main" id="{2083A12B-E4D5-4B88-9F52-49AB7C620E8E}"/>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4000" b="1" dirty="0">
                <a:solidFill>
                  <a:schemeClr val="bg1"/>
                </a:solidFill>
                <a:latin typeface="メイリオ" panose="020B0604030504040204" pitchFamily="50" charset="-128"/>
                <a:ea typeface="メイリオ" panose="020B0604030504040204" pitchFamily="50" charset="-128"/>
              </a:rPr>
              <a:t>１６．労働条件について③</a:t>
            </a:r>
          </a:p>
        </p:txBody>
      </p:sp>
    </p:spTree>
    <p:extLst>
      <p:ext uri="{BB962C8B-B14F-4D97-AF65-F5344CB8AC3E}">
        <p14:creationId xmlns:p14="http://schemas.microsoft.com/office/powerpoint/2010/main" val="410770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a:extLst>
              <a:ext uri="{FF2B5EF4-FFF2-40B4-BE49-F238E27FC236}">
                <a16:creationId xmlns:a16="http://schemas.microsoft.com/office/drawing/2014/main" id="{8262E36E-A8E6-4949-B88A-3BB866A672AB}"/>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四角形: 角を丸くする 3">
            <a:extLst>
              <a:ext uri="{FF2B5EF4-FFF2-40B4-BE49-F238E27FC236}">
                <a16:creationId xmlns:a16="http://schemas.microsoft.com/office/drawing/2014/main" id="{A22E11C0-943B-4762-A5BE-B8480CE7BF5C}"/>
              </a:ext>
            </a:extLst>
          </p:cNvPr>
          <p:cNvSpPr/>
          <p:nvPr/>
        </p:nvSpPr>
        <p:spPr>
          <a:xfrm>
            <a:off x="7057340" y="1388246"/>
            <a:ext cx="2887245" cy="2236551"/>
          </a:xfrm>
          <a:prstGeom prst="roundRect">
            <a:avLst>
              <a:gd name="adj" fmla="val 9167"/>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a:extLst>
              <a:ext uri="{FF2B5EF4-FFF2-40B4-BE49-F238E27FC236}">
                <a16:creationId xmlns:a16="http://schemas.microsoft.com/office/drawing/2014/main" id="{902C3053-A516-40A5-B110-8AF103B81F48}"/>
              </a:ext>
            </a:extLst>
          </p:cNvPr>
          <p:cNvGrpSpPr/>
          <p:nvPr/>
        </p:nvGrpSpPr>
        <p:grpSpPr>
          <a:xfrm>
            <a:off x="1364655" y="2371603"/>
            <a:ext cx="5080885" cy="3220953"/>
            <a:chOff x="547850" y="1595083"/>
            <a:chExt cx="5080885" cy="3220953"/>
          </a:xfrm>
        </p:grpSpPr>
        <p:sp>
          <p:nvSpPr>
            <p:cNvPr id="6" name="正方形/長方形 5">
              <a:extLst>
                <a:ext uri="{FF2B5EF4-FFF2-40B4-BE49-F238E27FC236}">
                  <a16:creationId xmlns:a16="http://schemas.microsoft.com/office/drawing/2014/main" id="{6ACA5ED6-A176-4C61-ABE3-219A5DCCE765}"/>
                </a:ext>
              </a:extLst>
            </p:cNvPr>
            <p:cNvSpPr/>
            <p:nvPr/>
          </p:nvSpPr>
          <p:spPr>
            <a:xfrm>
              <a:off x="547850" y="1595083"/>
              <a:ext cx="4865297" cy="3220953"/>
            </a:xfrm>
            <a:prstGeom prst="rect">
              <a:avLst/>
            </a:prstGeom>
            <a:solidFill>
              <a:schemeClr val="bg1"/>
            </a:solidFill>
            <a:ln w="57150">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a:extLst>
                <a:ext uri="{FF2B5EF4-FFF2-40B4-BE49-F238E27FC236}">
                  <a16:creationId xmlns:a16="http://schemas.microsoft.com/office/drawing/2014/main" id="{6FC422E2-BAFD-470D-BCC5-6123E01A9D0D}"/>
                </a:ext>
              </a:extLst>
            </p:cNvPr>
            <p:cNvCxnSpPr>
              <a:cxnSpLocks/>
            </p:cNvCxnSpPr>
            <p:nvPr/>
          </p:nvCxnSpPr>
          <p:spPr>
            <a:xfrm>
              <a:off x="1065436" y="4295711"/>
              <a:ext cx="3933643" cy="0"/>
            </a:xfrm>
            <a:prstGeom prst="line">
              <a:avLst/>
            </a:prstGeom>
            <a:ln w="127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43D221AC-5BFA-41D4-A30F-2642A8513E4C}"/>
                </a:ext>
              </a:extLst>
            </p:cNvPr>
            <p:cNvCxnSpPr>
              <a:cxnSpLocks/>
            </p:cNvCxnSpPr>
            <p:nvPr/>
          </p:nvCxnSpPr>
          <p:spPr>
            <a:xfrm flipV="1">
              <a:off x="1065436" y="1836623"/>
              <a:ext cx="0" cy="2459088"/>
            </a:xfrm>
            <a:prstGeom prst="line">
              <a:avLst/>
            </a:prstGeom>
            <a:ln w="127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9" name="タイトル 1">
              <a:extLst>
                <a:ext uri="{FF2B5EF4-FFF2-40B4-BE49-F238E27FC236}">
                  <a16:creationId xmlns:a16="http://schemas.microsoft.com/office/drawing/2014/main" id="{9C4B7BF3-FDB7-4A32-8B9E-A4C9A24354EB}"/>
                </a:ext>
              </a:extLst>
            </p:cNvPr>
            <p:cNvSpPr txBox="1">
              <a:spLocks/>
            </p:cNvSpPr>
            <p:nvPr/>
          </p:nvSpPr>
          <p:spPr>
            <a:xfrm>
              <a:off x="547854" y="1836624"/>
              <a:ext cx="565102" cy="91303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b="1" dirty="0">
                  <a:solidFill>
                    <a:schemeClr val="accent2">
                      <a:lumMod val="50000"/>
                    </a:schemeClr>
                  </a:solidFill>
                  <a:latin typeface="メイリオ" panose="020B0604030504040204" pitchFamily="50" charset="-128"/>
                  <a:ea typeface="メイリオ" panose="020B0604030504040204" pitchFamily="50" charset="-128"/>
                </a:rPr>
                <a:t>賃金</a:t>
              </a:r>
              <a:endParaRPr lang="en-US" altLang="ja-JP" sz="2400" b="1" dirty="0">
                <a:solidFill>
                  <a:schemeClr val="accent2">
                    <a:lumMod val="50000"/>
                  </a:schemeClr>
                </a:solidFill>
                <a:latin typeface="メイリオ" panose="020B0604030504040204" pitchFamily="50" charset="-128"/>
                <a:ea typeface="メイリオ" panose="020B0604030504040204" pitchFamily="50" charset="-128"/>
              </a:endParaRPr>
            </a:p>
          </p:txBody>
        </p:sp>
        <p:sp>
          <p:nvSpPr>
            <p:cNvPr id="10" name="タイトル 1">
              <a:extLst>
                <a:ext uri="{FF2B5EF4-FFF2-40B4-BE49-F238E27FC236}">
                  <a16:creationId xmlns:a16="http://schemas.microsoft.com/office/drawing/2014/main" id="{17D418EB-B878-482F-8F6F-84E228FA4D60}"/>
                </a:ext>
              </a:extLst>
            </p:cNvPr>
            <p:cNvSpPr txBox="1">
              <a:spLocks/>
            </p:cNvSpPr>
            <p:nvPr/>
          </p:nvSpPr>
          <p:spPr>
            <a:xfrm>
              <a:off x="3515265" y="4406505"/>
              <a:ext cx="2113470" cy="40953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b="1" dirty="0">
                  <a:solidFill>
                    <a:schemeClr val="accent2">
                      <a:lumMod val="50000"/>
                    </a:schemeClr>
                  </a:solidFill>
                  <a:latin typeface="メイリオ" panose="020B0604030504040204" pitchFamily="50" charset="-128"/>
                  <a:ea typeface="メイリオ" panose="020B0604030504040204" pitchFamily="50" charset="-128"/>
                </a:rPr>
                <a:t>年齢（勤続）</a:t>
              </a:r>
              <a:endParaRPr lang="en-US" altLang="ja-JP" sz="2400" b="1" dirty="0">
                <a:solidFill>
                  <a:schemeClr val="accent2">
                    <a:lumMod val="50000"/>
                  </a:schemeClr>
                </a:solidFill>
                <a:latin typeface="メイリオ" panose="020B0604030504040204" pitchFamily="50" charset="-128"/>
                <a:ea typeface="メイリオ" panose="020B0604030504040204" pitchFamily="50" charset="-128"/>
              </a:endParaRPr>
            </a:p>
          </p:txBody>
        </p:sp>
        <p:sp>
          <p:nvSpPr>
            <p:cNvPr id="11" name="楕円 10">
              <a:extLst>
                <a:ext uri="{FF2B5EF4-FFF2-40B4-BE49-F238E27FC236}">
                  <a16:creationId xmlns:a16="http://schemas.microsoft.com/office/drawing/2014/main" id="{30B2BD7D-F0B4-4DE2-A51B-15E5997BF78E}"/>
                </a:ext>
              </a:extLst>
            </p:cNvPr>
            <p:cNvSpPr/>
            <p:nvPr/>
          </p:nvSpPr>
          <p:spPr>
            <a:xfrm>
              <a:off x="1727297" y="4218108"/>
              <a:ext cx="155205" cy="155205"/>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23D4ECDF-9C87-438C-8FE8-A0FABF44169B}"/>
                </a:ext>
              </a:extLst>
            </p:cNvPr>
            <p:cNvSpPr/>
            <p:nvPr/>
          </p:nvSpPr>
          <p:spPr>
            <a:xfrm>
              <a:off x="2505830" y="4218108"/>
              <a:ext cx="155205" cy="155205"/>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F381EF07-0A8B-4E1C-B75C-CDC90B6C0185}"/>
                </a:ext>
              </a:extLst>
            </p:cNvPr>
            <p:cNvSpPr/>
            <p:nvPr/>
          </p:nvSpPr>
          <p:spPr>
            <a:xfrm>
              <a:off x="3281879" y="4218108"/>
              <a:ext cx="155205" cy="155205"/>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a:extLst>
                <a:ext uri="{FF2B5EF4-FFF2-40B4-BE49-F238E27FC236}">
                  <a16:creationId xmlns:a16="http://schemas.microsoft.com/office/drawing/2014/main" id="{2BE73346-7926-43F7-A640-054D17583B20}"/>
                </a:ext>
              </a:extLst>
            </p:cNvPr>
            <p:cNvSpPr/>
            <p:nvPr/>
          </p:nvSpPr>
          <p:spPr>
            <a:xfrm>
              <a:off x="4059479" y="4218108"/>
              <a:ext cx="155205" cy="155205"/>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a:extLst>
                <a:ext uri="{FF2B5EF4-FFF2-40B4-BE49-F238E27FC236}">
                  <a16:creationId xmlns:a16="http://schemas.microsoft.com/office/drawing/2014/main" id="{7B5078D5-D1AF-42EA-9BC1-8086BADB5D98}"/>
                </a:ext>
              </a:extLst>
            </p:cNvPr>
            <p:cNvSpPr/>
            <p:nvPr/>
          </p:nvSpPr>
          <p:spPr>
            <a:xfrm>
              <a:off x="1727297" y="3714716"/>
              <a:ext cx="155205" cy="155205"/>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id="{1CAE4AE9-4714-484A-B352-BE584A49688E}"/>
                </a:ext>
              </a:extLst>
            </p:cNvPr>
            <p:cNvSpPr/>
            <p:nvPr/>
          </p:nvSpPr>
          <p:spPr>
            <a:xfrm>
              <a:off x="2505830" y="3316904"/>
              <a:ext cx="155205" cy="155205"/>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a:extLst>
                <a:ext uri="{FF2B5EF4-FFF2-40B4-BE49-F238E27FC236}">
                  <a16:creationId xmlns:a16="http://schemas.microsoft.com/office/drawing/2014/main" id="{E6106701-F3DB-42E8-BAAF-4DBA8A5BAB65}"/>
                </a:ext>
              </a:extLst>
            </p:cNvPr>
            <p:cNvSpPr/>
            <p:nvPr/>
          </p:nvSpPr>
          <p:spPr>
            <a:xfrm>
              <a:off x="3281879" y="2916472"/>
              <a:ext cx="155205" cy="155205"/>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a:extLst>
                <a:ext uri="{FF2B5EF4-FFF2-40B4-BE49-F238E27FC236}">
                  <a16:creationId xmlns:a16="http://schemas.microsoft.com/office/drawing/2014/main" id="{A595C6F6-C98A-4988-B220-2BD760CDA4B6}"/>
                </a:ext>
              </a:extLst>
            </p:cNvPr>
            <p:cNvSpPr/>
            <p:nvPr/>
          </p:nvSpPr>
          <p:spPr>
            <a:xfrm>
              <a:off x="4059479" y="2490047"/>
              <a:ext cx="155205" cy="155205"/>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a:extLst>
                <a:ext uri="{FF2B5EF4-FFF2-40B4-BE49-F238E27FC236}">
                  <a16:creationId xmlns:a16="http://schemas.microsoft.com/office/drawing/2014/main" id="{573DF470-CCCA-4BC0-A1B4-D3A553FEE359}"/>
                </a:ext>
              </a:extLst>
            </p:cNvPr>
            <p:cNvSpPr/>
            <p:nvPr/>
          </p:nvSpPr>
          <p:spPr>
            <a:xfrm>
              <a:off x="1727297" y="3148551"/>
              <a:ext cx="155205" cy="155205"/>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a:extLst>
                <a:ext uri="{FF2B5EF4-FFF2-40B4-BE49-F238E27FC236}">
                  <a16:creationId xmlns:a16="http://schemas.microsoft.com/office/drawing/2014/main" id="{3CA935FB-3919-447F-A5D1-C31AA116C295}"/>
                </a:ext>
              </a:extLst>
            </p:cNvPr>
            <p:cNvSpPr/>
            <p:nvPr/>
          </p:nvSpPr>
          <p:spPr>
            <a:xfrm>
              <a:off x="2505830" y="2750739"/>
              <a:ext cx="155205" cy="155205"/>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a:extLst>
                <a:ext uri="{FF2B5EF4-FFF2-40B4-BE49-F238E27FC236}">
                  <a16:creationId xmlns:a16="http://schemas.microsoft.com/office/drawing/2014/main" id="{DEBC5A8A-91C5-401C-A786-227FCABC96CC}"/>
                </a:ext>
              </a:extLst>
            </p:cNvPr>
            <p:cNvSpPr/>
            <p:nvPr/>
          </p:nvSpPr>
          <p:spPr>
            <a:xfrm>
              <a:off x="3281879" y="2350307"/>
              <a:ext cx="155205" cy="155205"/>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a:extLst>
                <a:ext uri="{FF2B5EF4-FFF2-40B4-BE49-F238E27FC236}">
                  <a16:creationId xmlns:a16="http://schemas.microsoft.com/office/drawing/2014/main" id="{1AAF1957-92B5-4B5B-AF4A-CCFEE7FE201D}"/>
                </a:ext>
              </a:extLst>
            </p:cNvPr>
            <p:cNvSpPr/>
            <p:nvPr/>
          </p:nvSpPr>
          <p:spPr>
            <a:xfrm>
              <a:off x="4059479" y="1923882"/>
              <a:ext cx="155205" cy="155205"/>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a:extLst>
                <a:ext uri="{FF2B5EF4-FFF2-40B4-BE49-F238E27FC236}">
                  <a16:creationId xmlns:a16="http://schemas.microsoft.com/office/drawing/2014/main" id="{66A019AA-C8BD-4EB8-A766-5B84FD64EB03}"/>
                </a:ext>
              </a:extLst>
            </p:cNvPr>
            <p:cNvCxnSpPr>
              <a:cxnSpLocks/>
            </p:cNvCxnSpPr>
            <p:nvPr/>
          </p:nvCxnSpPr>
          <p:spPr>
            <a:xfrm>
              <a:off x="1803444" y="3221376"/>
              <a:ext cx="781200" cy="0"/>
            </a:xfrm>
            <a:prstGeom prst="line">
              <a:avLst/>
            </a:prstGeom>
            <a:ln w="127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963E53F1-40C0-428A-9884-542DDD51B648}"/>
                </a:ext>
              </a:extLst>
            </p:cNvPr>
            <p:cNvCxnSpPr>
              <a:cxnSpLocks/>
            </p:cNvCxnSpPr>
            <p:nvPr/>
          </p:nvCxnSpPr>
          <p:spPr>
            <a:xfrm>
              <a:off x="2580064" y="2820419"/>
              <a:ext cx="781200" cy="0"/>
            </a:xfrm>
            <a:prstGeom prst="line">
              <a:avLst/>
            </a:prstGeom>
            <a:ln w="127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4B0565E1-AF10-4CA5-9510-C8FE666C6CB8}"/>
                </a:ext>
              </a:extLst>
            </p:cNvPr>
            <p:cNvCxnSpPr>
              <a:cxnSpLocks/>
            </p:cNvCxnSpPr>
            <p:nvPr/>
          </p:nvCxnSpPr>
          <p:spPr>
            <a:xfrm>
              <a:off x="3356082" y="2421764"/>
              <a:ext cx="781200" cy="0"/>
            </a:xfrm>
            <a:prstGeom prst="line">
              <a:avLst/>
            </a:prstGeom>
            <a:ln w="127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14F1EED4-67D5-49BC-8D2D-4CE566E2B60A}"/>
                </a:ext>
              </a:extLst>
            </p:cNvPr>
            <p:cNvCxnSpPr>
              <a:cxnSpLocks/>
            </p:cNvCxnSpPr>
            <p:nvPr/>
          </p:nvCxnSpPr>
          <p:spPr>
            <a:xfrm>
              <a:off x="4137136" y="1997594"/>
              <a:ext cx="781200" cy="0"/>
            </a:xfrm>
            <a:prstGeom prst="line">
              <a:avLst/>
            </a:prstGeom>
            <a:ln w="127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63A7A689-3915-42F8-84E1-B7344B0F5DF5}"/>
                </a:ext>
              </a:extLst>
            </p:cNvPr>
            <p:cNvCxnSpPr>
              <a:cxnSpLocks/>
            </p:cNvCxnSpPr>
            <p:nvPr/>
          </p:nvCxnSpPr>
          <p:spPr>
            <a:xfrm>
              <a:off x="1803444" y="3797637"/>
              <a:ext cx="781200" cy="0"/>
            </a:xfrm>
            <a:prstGeom prst="line">
              <a:avLst/>
            </a:prstGeom>
            <a:ln w="127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7311C221-E671-4D3D-A425-5F4695ACF174}"/>
                </a:ext>
              </a:extLst>
            </p:cNvPr>
            <p:cNvCxnSpPr>
              <a:cxnSpLocks/>
            </p:cNvCxnSpPr>
            <p:nvPr/>
          </p:nvCxnSpPr>
          <p:spPr>
            <a:xfrm>
              <a:off x="2580064" y="3396680"/>
              <a:ext cx="781200" cy="0"/>
            </a:xfrm>
            <a:prstGeom prst="line">
              <a:avLst/>
            </a:prstGeom>
            <a:ln w="127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7FBBAEFF-2370-4D49-85C0-29E3FE962C5A}"/>
                </a:ext>
              </a:extLst>
            </p:cNvPr>
            <p:cNvCxnSpPr>
              <a:cxnSpLocks/>
            </p:cNvCxnSpPr>
            <p:nvPr/>
          </p:nvCxnSpPr>
          <p:spPr>
            <a:xfrm>
              <a:off x="3356082" y="2998025"/>
              <a:ext cx="781200" cy="0"/>
            </a:xfrm>
            <a:prstGeom prst="line">
              <a:avLst/>
            </a:prstGeom>
            <a:ln w="127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82DCD767-C261-4C3A-BD3D-2FEED98C1B36}"/>
                </a:ext>
              </a:extLst>
            </p:cNvPr>
            <p:cNvCxnSpPr>
              <a:cxnSpLocks/>
            </p:cNvCxnSpPr>
            <p:nvPr/>
          </p:nvCxnSpPr>
          <p:spPr>
            <a:xfrm>
              <a:off x="4137136" y="2573855"/>
              <a:ext cx="781200" cy="0"/>
            </a:xfrm>
            <a:prstGeom prst="line">
              <a:avLst/>
            </a:prstGeom>
            <a:ln w="127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EAC00B1A-9C57-405C-89BD-A5A47E380834}"/>
                </a:ext>
              </a:extLst>
            </p:cNvPr>
            <p:cNvCxnSpPr>
              <a:cxnSpLocks/>
            </p:cNvCxnSpPr>
            <p:nvPr/>
          </p:nvCxnSpPr>
          <p:spPr>
            <a:xfrm>
              <a:off x="2580064" y="2825182"/>
              <a:ext cx="0" cy="400957"/>
            </a:xfrm>
            <a:prstGeom prst="line">
              <a:avLst/>
            </a:prstGeom>
            <a:ln w="127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E11C0114-30DC-4834-9064-5DBDDE531B5B}"/>
                </a:ext>
              </a:extLst>
            </p:cNvPr>
            <p:cNvCxnSpPr>
              <a:cxnSpLocks/>
            </p:cNvCxnSpPr>
            <p:nvPr/>
          </p:nvCxnSpPr>
          <p:spPr>
            <a:xfrm>
              <a:off x="3356416" y="2420864"/>
              <a:ext cx="0" cy="399555"/>
            </a:xfrm>
            <a:prstGeom prst="line">
              <a:avLst/>
            </a:prstGeom>
            <a:ln w="127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2C5487A4-2268-4B22-9135-0D241D6823BA}"/>
                </a:ext>
              </a:extLst>
            </p:cNvPr>
            <p:cNvCxnSpPr>
              <a:cxnSpLocks/>
            </p:cNvCxnSpPr>
            <p:nvPr/>
          </p:nvCxnSpPr>
          <p:spPr>
            <a:xfrm>
              <a:off x="4137537" y="2000574"/>
              <a:ext cx="0" cy="420290"/>
            </a:xfrm>
            <a:prstGeom prst="line">
              <a:avLst/>
            </a:prstGeom>
            <a:ln w="127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3CACBFAC-2D1F-4D58-A51C-386016956272}"/>
                </a:ext>
              </a:extLst>
            </p:cNvPr>
            <p:cNvCxnSpPr>
              <a:cxnSpLocks/>
            </p:cNvCxnSpPr>
            <p:nvPr/>
          </p:nvCxnSpPr>
          <p:spPr>
            <a:xfrm>
              <a:off x="2584827" y="3398463"/>
              <a:ext cx="0" cy="400957"/>
            </a:xfrm>
            <a:prstGeom prst="line">
              <a:avLst/>
            </a:prstGeom>
            <a:ln w="127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73530BA2-8153-42F2-97D2-1437AD4A9EA1}"/>
                </a:ext>
              </a:extLst>
            </p:cNvPr>
            <p:cNvCxnSpPr>
              <a:cxnSpLocks/>
            </p:cNvCxnSpPr>
            <p:nvPr/>
          </p:nvCxnSpPr>
          <p:spPr>
            <a:xfrm>
              <a:off x="3361179" y="2994145"/>
              <a:ext cx="0" cy="402535"/>
            </a:xfrm>
            <a:prstGeom prst="line">
              <a:avLst/>
            </a:prstGeom>
            <a:ln w="127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A2755DF1-5796-4F99-B816-B5810D465293}"/>
                </a:ext>
              </a:extLst>
            </p:cNvPr>
            <p:cNvCxnSpPr>
              <a:cxnSpLocks/>
            </p:cNvCxnSpPr>
            <p:nvPr/>
          </p:nvCxnSpPr>
          <p:spPr>
            <a:xfrm>
              <a:off x="4142300" y="2573855"/>
              <a:ext cx="0" cy="420290"/>
            </a:xfrm>
            <a:prstGeom prst="line">
              <a:avLst/>
            </a:prstGeom>
            <a:ln w="127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7" name="タイトル 1">
              <a:extLst>
                <a:ext uri="{FF2B5EF4-FFF2-40B4-BE49-F238E27FC236}">
                  <a16:creationId xmlns:a16="http://schemas.microsoft.com/office/drawing/2014/main" id="{2436591A-E86A-4D62-94D2-0D3B6FE4DCB7}"/>
                </a:ext>
              </a:extLst>
            </p:cNvPr>
            <p:cNvSpPr txBox="1">
              <a:spLocks/>
            </p:cNvSpPr>
            <p:nvPr/>
          </p:nvSpPr>
          <p:spPr>
            <a:xfrm>
              <a:off x="2819333" y="3492730"/>
              <a:ext cx="829140" cy="36985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solidFill>
                    <a:schemeClr val="accent2">
                      <a:lumMod val="50000"/>
                    </a:schemeClr>
                  </a:solidFill>
                  <a:latin typeface="メイリオ" panose="020B0604030504040204" pitchFamily="50" charset="-128"/>
                  <a:ea typeface="メイリオ" panose="020B0604030504040204" pitchFamily="50" charset="-128"/>
                </a:rPr>
                <a:t>定昇</a:t>
              </a:r>
              <a:endParaRPr lang="en-US" altLang="ja-JP" sz="2000" dirty="0">
                <a:solidFill>
                  <a:schemeClr val="accent2">
                    <a:lumMod val="50000"/>
                  </a:schemeClr>
                </a:solidFill>
                <a:latin typeface="メイリオ" panose="020B0604030504040204" pitchFamily="50" charset="-128"/>
                <a:ea typeface="メイリオ" panose="020B0604030504040204" pitchFamily="50" charset="-128"/>
              </a:endParaRPr>
            </a:p>
          </p:txBody>
        </p:sp>
        <p:sp>
          <p:nvSpPr>
            <p:cNvPr id="38" name="右中かっこ 37">
              <a:extLst>
                <a:ext uri="{FF2B5EF4-FFF2-40B4-BE49-F238E27FC236}">
                  <a16:creationId xmlns:a16="http://schemas.microsoft.com/office/drawing/2014/main" id="{D24CE74B-1A7A-4ADF-B1FF-6D5F554B23E2}"/>
                </a:ext>
              </a:extLst>
            </p:cNvPr>
            <p:cNvSpPr/>
            <p:nvPr/>
          </p:nvSpPr>
          <p:spPr>
            <a:xfrm>
              <a:off x="2703554" y="3457996"/>
              <a:ext cx="136373" cy="339640"/>
            </a:xfrm>
            <a:prstGeom prst="rightBrac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タイトル 1">
              <a:extLst>
                <a:ext uri="{FF2B5EF4-FFF2-40B4-BE49-F238E27FC236}">
                  <a16:creationId xmlns:a16="http://schemas.microsoft.com/office/drawing/2014/main" id="{E784ACA9-3468-4D5E-B997-B327451D0A1C}"/>
                </a:ext>
              </a:extLst>
            </p:cNvPr>
            <p:cNvSpPr txBox="1">
              <a:spLocks/>
            </p:cNvSpPr>
            <p:nvPr/>
          </p:nvSpPr>
          <p:spPr>
            <a:xfrm>
              <a:off x="3584347" y="3094128"/>
              <a:ext cx="829140" cy="36985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solidFill>
                    <a:schemeClr val="accent2">
                      <a:lumMod val="50000"/>
                    </a:schemeClr>
                  </a:solidFill>
                  <a:latin typeface="メイリオ" panose="020B0604030504040204" pitchFamily="50" charset="-128"/>
                  <a:ea typeface="メイリオ" panose="020B0604030504040204" pitchFamily="50" charset="-128"/>
                </a:rPr>
                <a:t>定昇</a:t>
              </a:r>
              <a:endParaRPr lang="en-US" altLang="ja-JP" sz="2000" dirty="0">
                <a:solidFill>
                  <a:schemeClr val="accent2">
                    <a:lumMod val="50000"/>
                  </a:schemeClr>
                </a:solidFill>
                <a:latin typeface="メイリオ" panose="020B0604030504040204" pitchFamily="50" charset="-128"/>
                <a:ea typeface="メイリオ" panose="020B0604030504040204" pitchFamily="50" charset="-128"/>
              </a:endParaRPr>
            </a:p>
          </p:txBody>
        </p:sp>
        <p:sp>
          <p:nvSpPr>
            <p:cNvPr id="40" name="右中かっこ 39">
              <a:extLst>
                <a:ext uri="{FF2B5EF4-FFF2-40B4-BE49-F238E27FC236}">
                  <a16:creationId xmlns:a16="http://schemas.microsoft.com/office/drawing/2014/main" id="{B7FD0504-B33C-454E-B6FB-08C437A1F193}"/>
                </a:ext>
              </a:extLst>
            </p:cNvPr>
            <p:cNvSpPr/>
            <p:nvPr/>
          </p:nvSpPr>
          <p:spPr>
            <a:xfrm>
              <a:off x="3468568" y="3059394"/>
              <a:ext cx="136373" cy="339640"/>
            </a:xfrm>
            <a:prstGeom prst="rightBrac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1" name="タイトル 1">
              <a:extLst>
                <a:ext uri="{FF2B5EF4-FFF2-40B4-BE49-F238E27FC236}">
                  <a16:creationId xmlns:a16="http://schemas.microsoft.com/office/drawing/2014/main" id="{0FE4249C-03C6-4A9C-A66A-A426A4CD3D18}"/>
                </a:ext>
              </a:extLst>
            </p:cNvPr>
            <p:cNvSpPr txBox="1">
              <a:spLocks/>
            </p:cNvSpPr>
            <p:nvPr/>
          </p:nvSpPr>
          <p:spPr>
            <a:xfrm>
              <a:off x="4378721" y="2668880"/>
              <a:ext cx="829140" cy="36985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solidFill>
                    <a:schemeClr val="accent2">
                      <a:lumMod val="50000"/>
                    </a:schemeClr>
                  </a:solidFill>
                  <a:latin typeface="メイリオ" panose="020B0604030504040204" pitchFamily="50" charset="-128"/>
                  <a:ea typeface="メイリオ" panose="020B0604030504040204" pitchFamily="50" charset="-128"/>
                </a:rPr>
                <a:t>定昇</a:t>
              </a:r>
              <a:endParaRPr lang="en-US" altLang="ja-JP" sz="2000" dirty="0">
                <a:solidFill>
                  <a:schemeClr val="accent2">
                    <a:lumMod val="50000"/>
                  </a:schemeClr>
                </a:solidFill>
                <a:latin typeface="メイリオ" panose="020B0604030504040204" pitchFamily="50" charset="-128"/>
                <a:ea typeface="メイリオ" panose="020B0604030504040204" pitchFamily="50" charset="-128"/>
              </a:endParaRPr>
            </a:p>
          </p:txBody>
        </p:sp>
        <p:sp>
          <p:nvSpPr>
            <p:cNvPr id="42" name="右中かっこ 41">
              <a:extLst>
                <a:ext uri="{FF2B5EF4-FFF2-40B4-BE49-F238E27FC236}">
                  <a16:creationId xmlns:a16="http://schemas.microsoft.com/office/drawing/2014/main" id="{8416825B-290B-4693-BBCB-A1C5B0C5AFC3}"/>
                </a:ext>
              </a:extLst>
            </p:cNvPr>
            <p:cNvSpPr/>
            <p:nvPr/>
          </p:nvSpPr>
          <p:spPr>
            <a:xfrm>
              <a:off x="4262942" y="2645421"/>
              <a:ext cx="136373" cy="339640"/>
            </a:xfrm>
            <a:prstGeom prst="rightBrac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3" name="直線コネクタ 42">
              <a:extLst>
                <a:ext uri="{FF2B5EF4-FFF2-40B4-BE49-F238E27FC236}">
                  <a16:creationId xmlns:a16="http://schemas.microsoft.com/office/drawing/2014/main" id="{3FBB1932-2B58-40D7-84CA-FFC7CC19A0F4}"/>
                </a:ext>
              </a:extLst>
            </p:cNvPr>
            <p:cNvCxnSpPr>
              <a:cxnSpLocks/>
            </p:cNvCxnSpPr>
            <p:nvPr/>
          </p:nvCxnSpPr>
          <p:spPr>
            <a:xfrm flipV="1">
              <a:off x="1382186" y="3221376"/>
              <a:ext cx="0" cy="377565"/>
            </a:xfrm>
            <a:prstGeom prst="line">
              <a:avLst/>
            </a:prstGeom>
            <a:ln w="28575">
              <a:solidFill>
                <a:schemeClr val="accent2">
                  <a:lumMod val="50000"/>
                </a:schemeClr>
              </a:solidFill>
              <a:headEnd type="none"/>
              <a:tailEnd type="stealth" w="med" len="lg"/>
            </a:ln>
          </p:spPr>
          <p:style>
            <a:lnRef idx="1">
              <a:schemeClr val="accent1"/>
            </a:lnRef>
            <a:fillRef idx="0">
              <a:schemeClr val="accent1"/>
            </a:fillRef>
            <a:effectRef idx="0">
              <a:schemeClr val="accent1"/>
            </a:effectRef>
            <a:fontRef idx="minor">
              <a:schemeClr val="tx1"/>
            </a:fontRef>
          </p:style>
        </p:cxnSp>
        <p:sp>
          <p:nvSpPr>
            <p:cNvPr id="44" name="タイトル 1">
              <a:extLst>
                <a:ext uri="{FF2B5EF4-FFF2-40B4-BE49-F238E27FC236}">
                  <a16:creationId xmlns:a16="http://schemas.microsoft.com/office/drawing/2014/main" id="{4B0F807E-3CC6-4AC6-981F-BB8864CDC362}"/>
                </a:ext>
              </a:extLst>
            </p:cNvPr>
            <p:cNvSpPr txBox="1">
              <a:spLocks/>
            </p:cNvSpPr>
            <p:nvPr/>
          </p:nvSpPr>
          <p:spPr>
            <a:xfrm>
              <a:off x="1049622" y="3647167"/>
              <a:ext cx="829140" cy="36985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solidFill>
                    <a:schemeClr val="accent2">
                      <a:lumMod val="50000"/>
                    </a:schemeClr>
                  </a:solidFill>
                  <a:latin typeface="メイリオ" panose="020B0604030504040204" pitchFamily="50" charset="-128"/>
                  <a:ea typeface="メイリオ" panose="020B0604030504040204" pitchFamily="50" charset="-128"/>
                </a:rPr>
                <a:t>ベア</a:t>
              </a:r>
              <a:endParaRPr lang="en-US" altLang="ja-JP" sz="2000" dirty="0">
                <a:solidFill>
                  <a:schemeClr val="accent2">
                    <a:lumMod val="50000"/>
                  </a:schemeClr>
                </a:solidFill>
                <a:latin typeface="メイリオ" panose="020B0604030504040204" pitchFamily="50" charset="-128"/>
                <a:ea typeface="メイリオ" panose="020B0604030504040204" pitchFamily="50" charset="-128"/>
              </a:endParaRPr>
            </a:p>
          </p:txBody>
        </p:sp>
      </p:grpSp>
      <p:sp>
        <p:nvSpPr>
          <p:cNvPr id="45" name="タイトル 1">
            <a:extLst>
              <a:ext uri="{FF2B5EF4-FFF2-40B4-BE49-F238E27FC236}">
                <a16:creationId xmlns:a16="http://schemas.microsoft.com/office/drawing/2014/main" id="{04942360-2D5F-476C-A4D9-527C29FB910B}"/>
              </a:ext>
            </a:extLst>
          </p:cNvPr>
          <p:cNvSpPr txBox="1">
            <a:spLocks/>
          </p:cNvSpPr>
          <p:nvPr/>
        </p:nvSpPr>
        <p:spPr>
          <a:xfrm>
            <a:off x="7403920" y="1473191"/>
            <a:ext cx="2113470" cy="40953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a:latin typeface="メイリオ" panose="020B0604030504040204" pitchFamily="50" charset="-128"/>
                <a:ea typeface="メイリオ" panose="020B0604030504040204" pitchFamily="50" charset="-128"/>
              </a:rPr>
              <a:t>本 給 表</a:t>
            </a:r>
            <a:endParaRPr lang="en-US" altLang="ja-JP" sz="2400" b="1" dirty="0">
              <a:latin typeface="メイリオ" panose="020B0604030504040204" pitchFamily="50" charset="-128"/>
              <a:ea typeface="メイリオ" panose="020B0604030504040204" pitchFamily="50" charset="-128"/>
            </a:endParaRPr>
          </a:p>
        </p:txBody>
      </p:sp>
      <p:sp>
        <p:nvSpPr>
          <p:cNvPr id="46" name="タイトル 1">
            <a:extLst>
              <a:ext uri="{FF2B5EF4-FFF2-40B4-BE49-F238E27FC236}">
                <a16:creationId xmlns:a16="http://schemas.microsoft.com/office/drawing/2014/main" id="{9958380D-98EF-407F-880C-05F9DEC49B6F}"/>
              </a:ext>
            </a:extLst>
          </p:cNvPr>
          <p:cNvSpPr txBox="1">
            <a:spLocks/>
          </p:cNvSpPr>
          <p:nvPr/>
        </p:nvSpPr>
        <p:spPr>
          <a:xfrm>
            <a:off x="8029191" y="1900826"/>
            <a:ext cx="1880888" cy="497093"/>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en-US" altLang="ja-JP" sz="2400" dirty="0">
                <a:latin typeface="メイリオ" panose="020B0604030504040204" pitchFamily="50" charset="-128"/>
                <a:ea typeface="メイリオ" panose="020B0604030504040204" pitchFamily="50" charset="-128"/>
              </a:rPr>
              <a:t>\80,000</a:t>
            </a:r>
          </a:p>
        </p:txBody>
      </p:sp>
      <p:sp>
        <p:nvSpPr>
          <p:cNvPr id="47" name="タイトル 1">
            <a:extLst>
              <a:ext uri="{FF2B5EF4-FFF2-40B4-BE49-F238E27FC236}">
                <a16:creationId xmlns:a16="http://schemas.microsoft.com/office/drawing/2014/main" id="{FED7DCD1-53E7-4211-B56A-5CF0E261C91B}"/>
              </a:ext>
            </a:extLst>
          </p:cNvPr>
          <p:cNvSpPr txBox="1">
            <a:spLocks/>
          </p:cNvSpPr>
          <p:nvPr/>
        </p:nvSpPr>
        <p:spPr>
          <a:xfrm>
            <a:off x="8029191" y="2316054"/>
            <a:ext cx="1880888" cy="497093"/>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en-US" altLang="ja-JP" sz="2400" dirty="0">
                <a:latin typeface="メイリオ" panose="020B0604030504040204" pitchFamily="50" charset="-128"/>
                <a:ea typeface="メイリオ" panose="020B0604030504040204" pitchFamily="50" charset="-128"/>
              </a:rPr>
              <a:t>\90,000</a:t>
            </a:r>
          </a:p>
        </p:txBody>
      </p:sp>
      <p:sp>
        <p:nvSpPr>
          <p:cNvPr id="48" name="タイトル 1">
            <a:extLst>
              <a:ext uri="{FF2B5EF4-FFF2-40B4-BE49-F238E27FC236}">
                <a16:creationId xmlns:a16="http://schemas.microsoft.com/office/drawing/2014/main" id="{85FB1251-F2C1-4678-9007-A92F469F6307}"/>
              </a:ext>
            </a:extLst>
          </p:cNvPr>
          <p:cNvSpPr txBox="1">
            <a:spLocks/>
          </p:cNvSpPr>
          <p:nvPr/>
        </p:nvSpPr>
        <p:spPr>
          <a:xfrm>
            <a:off x="8029191" y="2729857"/>
            <a:ext cx="1880888" cy="497093"/>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en-US" altLang="ja-JP" sz="2400" dirty="0">
                <a:latin typeface="メイリオ" panose="020B0604030504040204" pitchFamily="50" charset="-128"/>
                <a:ea typeface="メイリオ" panose="020B0604030504040204" pitchFamily="50" charset="-128"/>
              </a:rPr>
              <a:t>\100,000</a:t>
            </a:r>
          </a:p>
        </p:txBody>
      </p:sp>
      <p:sp>
        <p:nvSpPr>
          <p:cNvPr id="49" name="タイトル 1">
            <a:extLst>
              <a:ext uri="{FF2B5EF4-FFF2-40B4-BE49-F238E27FC236}">
                <a16:creationId xmlns:a16="http://schemas.microsoft.com/office/drawing/2014/main" id="{0451DE86-0BDF-4DB1-BDC1-8EAE7BEBAD9A}"/>
              </a:ext>
            </a:extLst>
          </p:cNvPr>
          <p:cNvSpPr txBox="1">
            <a:spLocks/>
          </p:cNvSpPr>
          <p:nvPr/>
        </p:nvSpPr>
        <p:spPr>
          <a:xfrm>
            <a:off x="8029191" y="3145808"/>
            <a:ext cx="1880888" cy="497093"/>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en-US" altLang="ja-JP" sz="2400" dirty="0">
                <a:latin typeface="メイリオ" panose="020B0604030504040204" pitchFamily="50" charset="-128"/>
                <a:ea typeface="メイリオ" panose="020B0604030504040204" pitchFamily="50" charset="-128"/>
              </a:rPr>
              <a:t>\110,000</a:t>
            </a:r>
          </a:p>
        </p:txBody>
      </p:sp>
      <p:sp>
        <p:nvSpPr>
          <p:cNvPr id="50" name="矢印: 右 49">
            <a:extLst>
              <a:ext uri="{FF2B5EF4-FFF2-40B4-BE49-F238E27FC236}">
                <a16:creationId xmlns:a16="http://schemas.microsoft.com/office/drawing/2014/main" id="{A2E8EDB1-5972-4D9C-B061-9F748EC663AF}"/>
              </a:ext>
            </a:extLst>
          </p:cNvPr>
          <p:cNvSpPr/>
          <p:nvPr/>
        </p:nvSpPr>
        <p:spPr>
          <a:xfrm rot="5400000">
            <a:off x="7601245" y="3680528"/>
            <a:ext cx="290961" cy="799496"/>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四角形: 角を丸くする 50">
            <a:extLst>
              <a:ext uri="{FF2B5EF4-FFF2-40B4-BE49-F238E27FC236}">
                <a16:creationId xmlns:a16="http://schemas.microsoft.com/office/drawing/2014/main" id="{CCA3A73D-CA8C-4361-8113-06EAEAEF0BBB}"/>
              </a:ext>
            </a:extLst>
          </p:cNvPr>
          <p:cNvSpPr/>
          <p:nvPr/>
        </p:nvSpPr>
        <p:spPr>
          <a:xfrm>
            <a:off x="7064817" y="4496759"/>
            <a:ext cx="2887245" cy="2236551"/>
          </a:xfrm>
          <a:prstGeom prst="roundRect">
            <a:avLst>
              <a:gd name="adj" fmla="val 9167"/>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タイトル 1">
            <a:extLst>
              <a:ext uri="{FF2B5EF4-FFF2-40B4-BE49-F238E27FC236}">
                <a16:creationId xmlns:a16="http://schemas.microsoft.com/office/drawing/2014/main" id="{B945932D-25FE-4166-AF7F-209937A839A2}"/>
              </a:ext>
            </a:extLst>
          </p:cNvPr>
          <p:cNvSpPr txBox="1">
            <a:spLocks/>
          </p:cNvSpPr>
          <p:nvPr/>
        </p:nvSpPr>
        <p:spPr>
          <a:xfrm>
            <a:off x="7411397" y="4581704"/>
            <a:ext cx="2113470" cy="40953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b="1" dirty="0">
                <a:latin typeface="メイリオ" panose="020B0604030504040204" pitchFamily="50" charset="-128"/>
                <a:ea typeface="メイリオ" panose="020B0604030504040204" pitchFamily="50" charset="-128"/>
              </a:rPr>
              <a:t>本 給 表</a:t>
            </a:r>
            <a:endParaRPr lang="en-US" altLang="ja-JP" sz="2400" b="1" dirty="0">
              <a:latin typeface="メイリオ" panose="020B0604030504040204" pitchFamily="50" charset="-128"/>
              <a:ea typeface="メイリオ" panose="020B0604030504040204" pitchFamily="50" charset="-128"/>
            </a:endParaRPr>
          </a:p>
        </p:txBody>
      </p:sp>
      <p:sp>
        <p:nvSpPr>
          <p:cNvPr id="53" name="タイトル 1">
            <a:extLst>
              <a:ext uri="{FF2B5EF4-FFF2-40B4-BE49-F238E27FC236}">
                <a16:creationId xmlns:a16="http://schemas.microsoft.com/office/drawing/2014/main" id="{305A2392-EE4C-4B5F-9C9A-C18842C3AB4F}"/>
              </a:ext>
            </a:extLst>
          </p:cNvPr>
          <p:cNvSpPr txBox="1">
            <a:spLocks/>
          </p:cNvSpPr>
          <p:nvPr/>
        </p:nvSpPr>
        <p:spPr>
          <a:xfrm>
            <a:off x="8036668" y="5009339"/>
            <a:ext cx="1880888" cy="497093"/>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en-US" altLang="ja-JP" sz="2400" dirty="0">
                <a:latin typeface="メイリオ" panose="020B0604030504040204" pitchFamily="50" charset="-128"/>
                <a:ea typeface="メイリオ" panose="020B0604030504040204" pitchFamily="50" charset="-128"/>
              </a:rPr>
              <a:t>\80,800</a:t>
            </a:r>
          </a:p>
        </p:txBody>
      </p:sp>
      <p:sp>
        <p:nvSpPr>
          <p:cNvPr id="54" name="タイトル 1">
            <a:extLst>
              <a:ext uri="{FF2B5EF4-FFF2-40B4-BE49-F238E27FC236}">
                <a16:creationId xmlns:a16="http://schemas.microsoft.com/office/drawing/2014/main" id="{061602A2-8198-4C18-A927-2B44902F6864}"/>
              </a:ext>
            </a:extLst>
          </p:cNvPr>
          <p:cNvSpPr txBox="1">
            <a:spLocks/>
          </p:cNvSpPr>
          <p:nvPr/>
        </p:nvSpPr>
        <p:spPr>
          <a:xfrm>
            <a:off x="8036668" y="5424567"/>
            <a:ext cx="1880888" cy="497093"/>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en-US" altLang="ja-JP" sz="2400" dirty="0">
                <a:latin typeface="メイリオ" panose="020B0604030504040204" pitchFamily="50" charset="-128"/>
                <a:ea typeface="メイリオ" panose="020B0604030504040204" pitchFamily="50" charset="-128"/>
              </a:rPr>
              <a:t>\90,900</a:t>
            </a:r>
          </a:p>
        </p:txBody>
      </p:sp>
      <p:sp>
        <p:nvSpPr>
          <p:cNvPr id="55" name="タイトル 1">
            <a:extLst>
              <a:ext uri="{FF2B5EF4-FFF2-40B4-BE49-F238E27FC236}">
                <a16:creationId xmlns:a16="http://schemas.microsoft.com/office/drawing/2014/main" id="{5E91634F-3433-4854-9C9B-EF4A69305E5D}"/>
              </a:ext>
            </a:extLst>
          </p:cNvPr>
          <p:cNvSpPr txBox="1">
            <a:spLocks/>
          </p:cNvSpPr>
          <p:nvPr/>
        </p:nvSpPr>
        <p:spPr>
          <a:xfrm>
            <a:off x="8036668" y="5838370"/>
            <a:ext cx="1880888" cy="497093"/>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en-US" altLang="ja-JP" sz="2400" dirty="0">
                <a:latin typeface="メイリオ" panose="020B0604030504040204" pitchFamily="50" charset="-128"/>
                <a:ea typeface="メイリオ" panose="020B0604030504040204" pitchFamily="50" charset="-128"/>
              </a:rPr>
              <a:t>\101,000</a:t>
            </a:r>
          </a:p>
        </p:txBody>
      </p:sp>
      <p:sp>
        <p:nvSpPr>
          <p:cNvPr id="56" name="タイトル 1">
            <a:extLst>
              <a:ext uri="{FF2B5EF4-FFF2-40B4-BE49-F238E27FC236}">
                <a16:creationId xmlns:a16="http://schemas.microsoft.com/office/drawing/2014/main" id="{EE4EC456-96BF-4CAF-954F-AE6AE7207558}"/>
              </a:ext>
            </a:extLst>
          </p:cNvPr>
          <p:cNvSpPr txBox="1">
            <a:spLocks/>
          </p:cNvSpPr>
          <p:nvPr/>
        </p:nvSpPr>
        <p:spPr>
          <a:xfrm>
            <a:off x="8036668" y="6254321"/>
            <a:ext cx="1880888" cy="497093"/>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en-US" altLang="ja-JP" sz="2400" dirty="0">
                <a:latin typeface="メイリオ" panose="020B0604030504040204" pitchFamily="50" charset="-128"/>
                <a:ea typeface="メイリオ" panose="020B0604030504040204" pitchFamily="50" charset="-128"/>
              </a:rPr>
              <a:t>\111,100</a:t>
            </a:r>
          </a:p>
        </p:txBody>
      </p:sp>
      <p:sp>
        <p:nvSpPr>
          <p:cNvPr id="57" name="タイトル 1">
            <a:extLst>
              <a:ext uri="{FF2B5EF4-FFF2-40B4-BE49-F238E27FC236}">
                <a16:creationId xmlns:a16="http://schemas.microsoft.com/office/drawing/2014/main" id="{C8CCD340-60A9-4D09-82DB-8249B52313B9}"/>
              </a:ext>
            </a:extLst>
          </p:cNvPr>
          <p:cNvSpPr txBox="1">
            <a:spLocks/>
          </p:cNvSpPr>
          <p:nvPr/>
        </p:nvSpPr>
        <p:spPr>
          <a:xfrm>
            <a:off x="7801220" y="3744947"/>
            <a:ext cx="4404635" cy="678633"/>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solidFill>
                  <a:schemeClr val="accent2">
                    <a:lumMod val="50000"/>
                  </a:schemeClr>
                </a:solidFill>
                <a:latin typeface="メイリオ" panose="020B0604030504040204" pitchFamily="50" charset="-128"/>
                <a:ea typeface="メイリオ" panose="020B0604030504040204" pitchFamily="50" charset="-128"/>
              </a:rPr>
              <a:t>［例］１％のベースアップ</a:t>
            </a:r>
            <a:endParaRPr lang="en-US" altLang="ja-JP" sz="2400" dirty="0">
              <a:solidFill>
                <a:schemeClr val="accent2">
                  <a:lumMod val="50000"/>
                </a:schemeClr>
              </a:solidFill>
              <a:latin typeface="メイリオ" panose="020B0604030504040204" pitchFamily="50" charset="-128"/>
              <a:ea typeface="メイリオ" panose="020B0604030504040204" pitchFamily="50" charset="-128"/>
            </a:endParaRPr>
          </a:p>
          <a:p>
            <a:r>
              <a:rPr lang="ja-JP" altLang="en-US" sz="2400" dirty="0">
                <a:solidFill>
                  <a:schemeClr val="accent2">
                    <a:lumMod val="50000"/>
                  </a:schemeClr>
                </a:solidFill>
                <a:latin typeface="メイリオ" panose="020B0604030504040204" pitchFamily="50" charset="-128"/>
                <a:ea typeface="メイリオ" panose="020B0604030504040204" pitchFamily="50" charset="-128"/>
              </a:rPr>
              <a:t>（基本的に全員アップする）</a:t>
            </a:r>
            <a:endParaRPr lang="en-US" altLang="ja-JP" sz="2400" dirty="0">
              <a:solidFill>
                <a:schemeClr val="accent2">
                  <a:lumMod val="50000"/>
                </a:schemeClr>
              </a:solidFill>
              <a:latin typeface="メイリオ" panose="020B0604030504040204" pitchFamily="50" charset="-128"/>
              <a:ea typeface="メイリオ" panose="020B0604030504040204" pitchFamily="50" charset="-128"/>
            </a:endParaRPr>
          </a:p>
        </p:txBody>
      </p:sp>
      <p:sp>
        <p:nvSpPr>
          <p:cNvPr id="58" name="タイトル 1">
            <a:extLst>
              <a:ext uri="{FF2B5EF4-FFF2-40B4-BE49-F238E27FC236}">
                <a16:creationId xmlns:a16="http://schemas.microsoft.com/office/drawing/2014/main" id="{8AEA2026-8BBB-4584-9807-979CBD7C27BF}"/>
              </a:ext>
            </a:extLst>
          </p:cNvPr>
          <p:cNvSpPr txBox="1">
            <a:spLocks/>
          </p:cNvSpPr>
          <p:nvPr/>
        </p:nvSpPr>
        <p:spPr>
          <a:xfrm>
            <a:off x="1364655" y="1781412"/>
            <a:ext cx="5094677" cy="49387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accent2">
                    <a:lumMod val="50000"/>
                  </a:schemeClr>
                </a:solidFill>
                <a:latin typeface="メイリオ" panose="020B0604030504040204" pitchFamily="50" charset="-128"/>
                <a:ea typeface="メイリオ" panose="020B0604030504040204" pitchFamily="50" charset="-128"/>
              </a:rPr>
              <a:t>ベアは「賃金表の書き換え」</a:t>
            </a:r>
            <a:endParaRPr lang="en-US" altLang="ja-JP" sz="2800" b="1" dirty="0">
              <a:solidFill>
                <a:schemeClr val="accent2">
                  <a:lumMod val="50000"/>
                </a:schemeClr>
              </a:solidFill>
              <a:latin typeface="メイリオ" panose="020B0604030504040204" pitchFamily="50" charset="-128"/>
              <a:ea typeface="メイリオ" panose="020B0604030504040204" pitchFamily="50" charset="-128"/>
            </a:endParaRPr>
          </a:p>
        </p:txBody>
      </p:sp>
      <p:cxnSp>
        <p:nvCxnSpPr>
          <p:cNvPr id="59" name="直線コネクタ 58">
            <a:extLst>
              <a:ext uri="{FF2B5EF4-FFF2-40B4-BE49-F238E27FC236}">
                <a16:creationId xmlns:a16="http://schemas.microsoft.com/office/drawing/2014/main" id="{E5DD9423-54FA-409E-A965-6127CB6CF4A3}"/>
              </a:ext>
            </a:extLst>
          </p:cNvPr>
          <p:cNvCxnSpPr>
            <a:cxnSpLocks/>
          </p:cNvCxnSpPr>
          <p:nvPr/>
        </p:nvCxnSpPr>
        <p:spPr>
          <a:xfrm>
            <a:off x="7156182" y="1844909"/>
            <a:ext cx="27092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380D96BF-F673-422B-BBAC-585E0D193265}"/>
              </a:ext>
            </a:extLst>
          </p:cNvPr>
          <p:cNvCxnSpPr>
            <a:cxnSpLocks/>
          </p:cNvCxnSpPr>
          <p:nvPr/>
        </p:nvCxnSpPr>
        <p:spPr>
          <a:xfrm>
            <a:off x="8251775" y="1838845"/>
            <a:ext cx="0" cy="17186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395FD9E5-6D7F-4623-A8E0-47B7637169E2}"/>
              </a:ext>
            </a:extLst>
          </p:cNvPr>
          <p:cNvCxnSpPr>
            <a:cxnSpLocks/>
          </p:cNvCxnSpPr>
          <p:nvPr/>
        </p:nvCxnSpPr>
        <p:spPr>
          <a:xfrm>
            <a:off x="7156182" y="4942623"/>
            <a:ext cx="27092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8DFD1D9D-F754-49DE-9934-4E1EBC8808BC}"/>
              </a:ext>
            </a:extLst>
          </p:cNvPr>
          <p:cNvCxnSpPr>
            <a:cxnSpLocks/>
          </p:cNvCxnSpPr>
          <p:nvPr/>
        </p:nvCxnSpPr>
        <p:spPr>
          <a:xfrm>
            <a:off x="8251775" y="4936559"/>
            <a:ext cx="0" cy="171866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正方形/長方形 62">
            <a:extLst>
              <a:ext uri="{FF2B5EF4-FFF2-40B4-BE49-F238E27FC236}">
                <a16:creationId xmlns:a16="http://schemas.microsoft.com/office/drawing/2014/main" id="{C5F9C4BA-C39E-4FA4-9A2A-6E97D5568E9B}"/>
              </a:ext>
            </a:extLst>
          </p:cNvPr>
          <p:cNvSpPr/>
          <p:nvPr/>
        </p:nvSpPr>
        <p:spPr>
          <a:xfrm>
            <a:off x="7156182" y="1882722"/>
            <a:ext cx="1050925" cy="1621000"/>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タイトル 1">
            <a:extLst>
              <a:ext uri="{FF2B5EF4-FFF2-40B4-BE49-F238E27FC236}">
                <a16:creationId xmlns:a16="http://schemas.microsoft.com/office/drawing/2014/main" id="{9ECA9295-2757-4196-867E-40F38465ED83}"/>
              </a:ext>
            </a:extLst>
          </p:cNvPr>
          <p:cNvSpPr txBox="1">
            <a:spLocks/>
          </p:cNvSpPr>
          <p:nvPr/>
        </p:nvSpPr>
        <p:spPr>
          <a:xfrm>
            <a:off x="6993322" y="1900826"/>
            <a:ext cx="1341273" cy="40953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メイリオ" panose="020B0604030504040204" pitchFamily="50" charset="-128"/>
                <a:ea typeface="メイリオ" panose="020B0604030504040204" pitchFamily="50" charset="-128"/>
              </a:rPr>
              <a:t>１等級</a:t>
            </a:r>
            <a:endParaRPr lang="en-US" altLang="ja-JP" sz="2400" dirty="0">
              <a:latin typeface="メイリオ" panose="020B0604030504040204" pitchFamily="50" charset="-128"/>
              <a:ea typeface="メイリオ" panose="020B0604030504040204" pitchFamily="50" charset="-128"/>
            </a:endParaRPr>
          </a:p>
        </p:txBody>
      </p:sp>
      <p:sp>
        <p:nvSpPr>
          <p:cNvPr id="65" name="タイトル 1">
            <a:extLst>
              <a:ext uri="{FF2B5EF4-FFF2-40B4-BE49-F238E27FC236}">
                <a16:creationId xmlns:a16="http://schemas.microsoft.com/office/drawing/2014/main" id="{9EDCFF3D-FCEF-4540-A983-209E59AA76B4}"/>
              </a:ext>
            </a:extLst>
          </p:cNvPr>
          <p:cNvSpPr txBox="1">
            <a:spLocks/>
          </p:cNvSpPr>
          <p:nvPr/>
        </p:nvSpPr>
        <p:spPr>
          <a:xfrm>
            <a:off x="6993322" y="2316054"/>
            <a:ext cx="1341273" cy="40953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メイリオ" panose="020B0604030504040204" pitchFamily="50" charset="-128"/>
                <a:ea typeface="メイリオ" panose="020B0604030504040204" pitchFamily="50" charset="-128"/>
              </a:rPr>
              <a:t>２等級</a:t>
            </a:r>
            <a:endParaRPr lang="en-US" altLang="ja-JP" sz="2400" dirty="0">
              <a:latin typeface="メイリオ" panose="020B0604030504040204" pitchFamily="50" charset="-128"/>
              <a:ea typeface="メイリオ" panose="020B0604030504040204" pitchFamily="50" charset="-128"/>
            </a:endParaRPr>
          </a:p>
        </p:txBody>
      </p:sp>
      <p:sp>
        <p:nvSpPr>
          <p:cNvPr id="66" name="タイトル 1">
            <a:extLst>
              <a:ext uri="{FF2B5EF4-FFF2-40B4-BE49-F238E27FC236}">
                <a16:creationId xmlns:a16="http://schemas.microsoft.com/office/drawing/2014/main" id="{5F0064FC-EA34-4D1C-A997-4243DC89DAD9}"/>
              </a:ext>
            </a:extLst>
          </p:cNvPr>
          <p:cNvSpPr txBox="1">
            <a:spLocks/>
          </p:cNvSpPr>
          <p:nvPr/>
        </p:nvSpPr>
        <p:spPr>
          <a:xfrm>
            <a:off x="6993322" y="2729857"/>
            <a:ext cx="1341273" cy="40953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メイリオ" panose="020B0604030504040204" pitchFamily="50" charset="-128"/>
                <a:ea typeface="メイリオ" panose="020B0604030504040204" pitchFamily="50" charset="-128"/>
              </a:rPr>
              <a:t>３等級</a:t>
            </a:r>
            <a:endParaRPr lang="en-US" altLang="ja-JP" sz="2400" dirty="0">
              <a:latin typeface="メイリオ" panose="020B0604030504040204" pitchFamily="50" charset="-128"/>
              <a:ea typeface="メイリオ" panose="020B0604030504040204" pitchFamily="50" charset="-128"/>
            </a:endParaRPr>
          </a:p>
        </p:txBody>
      </p:sp>
      <p:sp>
        <p:nvSpPr>
          <p:cNvPr id="67" name="タイトル 1">
            <a:extLst>
              <a:ext uri="{FF2B5EF4-FFF2-40B4-BE49-F238E27FC236}">
                <a16:creationId xmlns:a16="http://schemas.microsoft.com/office/drawing/2014/main" id="{0781DB9A-CA31-4379-81F5-4F68CD7C14EF}"/>
              </a:ext>
            </a:extLst>
          </p:cNvPr>
          <p:cNvSpPr txBox="1">
            <a:spLocks/>
          </p:cNvSpPr>
          <p:nvPr/>
        </p:nvSpPr>
        <p:spPr>
          <a:xfrm>
            <a:off x="6993322" y="3145808"/>
            <a:ext cx="1341273" cy="40953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メイリオ" panose="020B0604030504040204" pitchFamily="50" charset="-128"/>
                <a:ea typeface="メイリオ" panose="020B0604030504040204" pitchFamily="50" charset="-128"/>
              </a:rPr>
              <a:t>４等級</a:t>
            </a:r>
            <a:endParaRPr lang="en-US" altLang="ja-JP" sz="2400" dirty="0">
              <a:latin typeface="メイリオ" panose="020B0604030504040204" pitchFamily="50" charset="-128"/>
              <a:ea typeface="メイリオ" panose="020B0604030504040204" pitchFamily="50" charset="-128"/>
            </a:endParaRPr>
          </a:p>
        </p:txBody>
      </p:sp>
      <p:cxnSp>
        <p:nvCxnSpPr>
          <p:cNvPr id="68" name="直線コネクタ 67">
            <a:extLst>
              <a:ext uri="{FF2B5EF4-FFF2-40B4-BE49-F238E27FC236}">
                <a16:creationId xmlns:a16="http://schemas.microsoft.com/office/drawing/2014/main" id="{026FDC57-826C-46A4-9EFE-3F085D239254}"/>
              </a:ext>
            </a:extLst>
          </p:cNvPr>
          <p:cNvCxnSpPr>
            <a:cxnSpLocks/>
          </p:cNvCxnSpPr>
          <p:nvPr/>
        </p:nvCxnSpPr>
        <p:spPr>
          <a:xfrm>
            <a:off x="7156182" y="2274583"/>
            <a:ext cx="27092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11C1CB95-9796-4747-9DEB-5CDBAA0D707A}"/>
              </a:ext>
            </a:extLst>
          </p:cNvPr>
          <p:cNvCxnSpPr>
            <a:cxnSpLocks/>
          </p:cNvCxnSpPr>
          <p:nvPr/>
        </p:nvCxnSpPr>
        <p:spPr>
          <a:xfrm>
            <a:off x="7156182" y="2683835"/>
            <a:ext cx="27092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CA9D8A92-B82B-4FD6-A627-A0CEAEFDB857}"/>
              </a:ext>
            </a:extLst>
          </p:cNvPr>
          <p:cNvCxnSpPr>
            <a:cxnSpLocks/>
          </p:cNvCxnSpPr>
          <p:nvPr/>
        </p:nvCxnSpPr>
        <p:spPr>
          <a:xfrm>
            <a:off x="7156182" y="3103532"/>
            <a:ext cx="27092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正方形/長方形 70">
            <a:extLst>
              <a:ext uri="{FF2B5EF4-FFF2-40B4-BE49-F238E27FC236}">
                <a16:creationId xmlns:a16="http://schemas.microsoft.com/office/drawing/2014/main" id="{28AC1691-0277-4385-BEA3-8B7B7AE46C66}"/>
              </a:ext>
            </a:extLst>
          </p:cNvPr>
          <p:cNvSpPr/>
          <p:nvPr/>
        </p:nvSpPr>
        <p:spPr>
          <a:xfrm>
            <a:off x="7156182" y="4988841"/>
            <a:ext cx="1050925" cy="1621000"/>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タイトル 1">
            <a:extLst>
              <a:ext uri="{FF2B5EF4-FFF2-40B4-BE49-F238E27FC236}">
                <a16:creationId xmlns:a16="http://schemas.microsoft.com/office/drawing/2014/main" id="{3158B059-3E14-466C-B1E8-E17FB90EAB33}"/>
              </a:ext>
            </a:extLst>
          </p:cNvPr>
          <p:cNvSpPr txBox="1">
            <a:spLocks/>
          </p:cNvSpPr>
          <p:nvPr/>
        </p:nvSpPr>
        <p:spPr>
          <a:xfrm>
            <a:off x="7000799" y="5009339"/>
            <a:ext cx="1341273" cy="40953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メイリオ" panose="020B0604030504040204" pitchFamily="50" charset="-128"/>
                <a:ea typeface="メイリオ" panose="020B0604030504040204" pitchFamily="50" charset="-128"/>
              </a:rPr>
              <a:t>１等級</a:t>
            </a:r>
            <a:endParaRPr lang="en-US" altLang="ja-JP" sz="2400" dirty="0">
              <a:latin typeface="メイリオ" panose="020B0604030504040204" pitchFamily="50" charset="-128"/>
              <a:ea typeface="メイリオ" panose="020B0604030504040204" pitchFamily="50" charset="-128"/>
            </a:endParaRPr>
          </a:p>
        </p:txBody>
      </p:sp>
      <p:sp>
        <p:nvSpPr>
          <p:cNvPr id="73" name="タイトル 1">
            <a:extLst>
              <a:ext uri="{FF2B5EF4-FFF2-40B4-BE49-F238E27FC236}">
                <a16:creationId xmlns:a16="http://schemas.microsoft.com/office/drawing/2014/main" id="{0BBBDCF4-D002-4882-936F-FD3FACB5F592}"/>
              </a:ext>
            </a:extLst>
          </p:cNvPr>
          <p:cNvSpPr txBox="1">
            <a:spLocks/>
          </p:cNvSpPr>
          <p:nvPr/>
        </p:nvSpPr>
        <p:spPr>
          <a:xfrm>
            <a:off x="7000799" y="5424567"/>
            <a:ext cx="1341273" cy="40953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メイリオ" panose="020B0604030504040204" pitchFamily="50" charset="-128"/>
                <a:ea typeface="メイリオ" panose="020B0604030504040204" pitchFamily="50" charset="-128"/>
              </a:rPr>
              <a:t>２等級</a:t>
            </a:r>
            <a:endParaRPr lang="en-US" altLang="ja-JP" sz="2400" dirty="0">
              <a:latin typeface="メイリオ" panose="020B0604030504040204" pitchFamily="50" charset="-128"/>
              <a:ea typeface="メイリオ" panose="020B0604030504040204" pitchFamily="50" charset="-128"/>
            </a:endParaRPr>
          </a:p>
        </p:txBody>
      </p:sp>
      <p:sp>
        <p:nvSpPr>
          <p:cNvPr id="74" name="タイトル 1">
            <a:extLst>
              <a:ext uri="{FF2B5EF4-FFF2-40B4-BE49-F238E27FC236}">
                <a16:creationId xmlns:a16="http://schemas.microsoft.com/office/drawing/2014/main" id="{F5241F76-A9C1-4178-BF6D-E09E8289E355}"/>
              </a:ext>
            </a:extLst>
          </p:cNvPr>
          <p:cNvSpPr txBox="1">
            <a:spLocks/>
          </p:cNvSpPr>
          <p:nvPr/>
        </p:nvSpPr>
        <p:spPr>
          <a:xfrm>
            <a:off x="7000799" y="5838370"/>
            <a:ext cx="1341273" cy="40953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メイリオ" panose="020B0604030504040204" pitchFamily="50" charset="-128"/>
                <a:ea typeface="メイリオ" panose="020B0604030504040204" pitchFamily="50" charset="-128"/>
              </a:rPr>
              <a:t>３等級</a:t>
            </a:r>
            <a:endParaRPr lang="en-US" altLang="ja-JP" sz="2400" dirty="0">
              <a:latin typeface="メイリオ" panose="020B0604030504040204" pitchFamily="50" charset="-128"/>
              <a:ea typeface="メイリオ" panose="020B0604030504040204" pitchFamily="50" charset="-128"/>
            </a:endParaRPr>
          </a:p>
        </p:txBody>
      </p:sp>
      <p:sp>
        <p:nvSpPr>
          <p:cNvPr id="75" name="タイトル 1">
            <a:extLst>
              <a:ext uri="{FF2B5EF4-FFF2-40B4-BE49-F238E27FC236}">
                <a16:creationId xmlns:a16="http://schemas.microsoft.com/office/drawing/2014/main" id="{7E0BD9D9-6F14-47BD-9A98-AE38081F2928}"/>
              </a:ext>
            </a:extLst>
          </p:cNvPr>
          <p:cNvSpPr txBox="1">
            <a:spLocks/>
          </p:cNvSpPr>
          <p:nvPr/>
        </p:nvSpPr>
        <p:spPr>
          <a:xfrm>
            <a:off x="7000799" y="6254321"/>
            <a:ext cx="1341273" cy="40953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400" dirty="0">
                <a:latin typeface="メイリオ" panose="020B0604030504040204" pitchFamily="50" charset="-128"/>
                <a:ea typeface="メイリオ" panose="020B0604030504040204" pitchFamily="50" charset="-128"/>
              </a:rPr>
              <a:t>４等級</a:t>
            </a:r>
            <a:endParaRPr lang="en-US" altLang="ja-JP" sz="2400" dirty="0">
              <a:latin typeface="メイリオ" panose="020B0604030504040204" pitchFamily="50" charset="-128"/>
              <a:ea typeface="メイリオ" panose="020B0604030504040204" pitchFamily="50" charset="-128"/>
            </a:endParaRPr>
          </a:p>
        </p:txBody>
      </p:sp>
      <p:cxnSp>
        <p:nvCxnSpPr>
          <p:cNvPr id="76" name="直線コネクタ 75">
            <a:extLst>
              <a:ext uri="{FF2B5EF4-FFF2-40B4-BE49-F238E27FC236}">
                <a16:creationId xmlns:a16="http://schemas.microsoft.com/office/drawing/2014/main" id="{A0E44CF7-0D96-4DAF-AB2E-91362738A6A8}"/>
              </a:ext>
            </a:extLst>
          </p:cNvPr>
          <p:cNvCxnSpPr>
            <a:cxnSpLocks/>
          </p:cNvCxnSpPr>
          <p:nvPr/>
        </p:nvCxnSpPr>
        <p:spPr>
          <a:xfrm>
            <a:off x="7156182" y="5372297"/>
            <a:ext cx="27092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F5D34208-C06C-41A5-9B9F-37276FE0594A}"/>
              </a:ext>
            </a:extLst>
          </p:cNvPr>
          <p:cNvCxnSpPr>
            <a:cxnSpLocks/>
          </p:cNvCxnSpPr>
          <p:nvPr/>
        </p:nvCxnSpPr>
        <p:spPr>
          <a:xfrm>
            <a:off x="7156182" y="5781549"/>
            <a:ext cx="27092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id="{4DB2FA83-6364-450F-B3AF-A439CFDFAD73}"/>
              </a:ext>
            </a:extLst>
          </p:cNvPr>
          <p:cNvCxnSpPr>
            <a:cxnSpLocks/>
          </p:cNvCxnSpPr>
          <p:nvPr/>
        </p:nvCxnSpPr>
        <p:spPr>
          <a:xfrm>
            <a:off x="7156182" y="6201246"/>
            <a:ext cx="270923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Text Box 5">
            <a:extLst>
              <a:ext uri="{FF2B5EF4-FFF2-40B4-BE49-F238E27FC236}">
                <a16:creationId xmlns:a16="http://schemas.microsoft.com/office/drawing/2014/main" id="{13A94C88-6B08-4A16-913B-5EDF4BEEA0BD}"/>
              </a:ext>
            </a:extLst>
          </p:cNvPr>
          <p:cNvSpPr txBox="1">
            <a:spLocks noChangeArrowheads="1"/>
          </p:cNvSpPr>
          <p:nvPr/>
        </p:nvSpPr>
        <p:spPr bwMode="auto">
          <a:xfrm>
            <a:off x="1163782" y="754199"/>
            <a:ext cx="107234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2800" b="1" dirty="0">
                <a:solidFill>
                  <a:schemeClr val="tx1">
                    <a:lumMod val="85000"/>
                    <a:lumOff val="15000"/>
                  </a:schemeClr>
                </a:solidFill>
                <a:latin typeface="メイリオ" panose="020B0604030504040204" pitchFamily="50" charset="-128"/>
                <a:ea typeface="メイリオ" panose="020B0604030504040204" pitchFamily="50" charset="-128"/>
              </a:rPr>
              <a:t>ベースアップ（ベア）と定期昇給（定昇）</a:t>
            </a:r>
          </a:p>
        </p:txBody>
      </p:sp>
      <p:sp>
        <p:nvSpPr>
          <p:cNvPr id="81" name="スライド番号プレースホルダー 5">
            <a:extLst>
              <a:ext uri="{FF2B5EF4-FFF2-40B4-BE49-F238E27FC236}">
                <a16:creationId xmlns:a16="http://schemas.microsoft.com/office/drawing/2014/main" id="{0F368DC6-3D3C-46B5-B4F1-1B47C3DA23AC}"/>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25</a:t>
            </a:fld>
            <a:endParaRPr lang="en-US" sz="1800" dirty="0">
              <a:solidFill>
                <a:schemeClr val="tx1"/>
              </a:solidFill>
            </a:endParaRPr>
          </a:p>
        </p:txBody>
      </p:sp>
      <p:sp>
        <p:nvSpPr>
          <p:cNvPr id="84" name="四角形: 1 つの角を切り取る 83">
            <a:extLst>
              <a:ext uri="{FF2B5EF4-FFF2-40B4-BE49-F238E27FC236}">
                <a16:creationId xmlns:a16="http://schemas.microsoft.com/office/drawing/2014/main" id="{D45F593A-86D3-454C-A328-73D0834010B0}"/>
              </a:ext>
            </a:extLst>
          </p:cNvPr>
          <p:cNvSpPr/>
          <p:nvPr/>
        </p:nvSpPr>
        <p:spPr>
          <a:xfrm>
            <a:off x="0" y="1157214"/>
            <a:ext cx="8928000" cy="54000"/>
          </a:xfrm>
          <a:prstGeom prst="snip1Rect">
            <a:avLst>
              <a:gd name="adj"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Text Box 5">
            <a:extLst>
              <a:ext uri="{FF2B5EF4-FFF2-40B4-BE49-F238E27FC236}">
                <a16:creationId xmlns:a16="http://schemas.microsoft.com/office/drawing/2014/main" id="{4335F42B-5B43-4079-8132-F972E842B9A8}"/>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4000" b="1" dirty="0">
                <a:solidFill>
                  <a:schemeClr val="bg1"/>
                </a:solidFill>
                <a:latin typeface="メイリオ" panose="020B0604030504040204" pitchFamily="50" charset="-128"/>
                <a:ea typeface="メイリオ" panose="020B0604030504040204" pitchFamily="50" charset="-128"/>
              </a:rPr>
              <a:t>１６．労働条件について④</a:t>
            </a:r>
          </a:p>
        </p:txBody>
      </p:sp>
    </p:spTree>
    <p:extLst>
      <p:ext uri="{BB962C8B-B14F-4D97-AF65-F5344CB8AC3E}">
        <p14:creationId xmlns:p14="http://schemas.microsoft.com/office/powerpoint/2010/main" val="1529849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7C970393-6A1C-4533-A3DE-E5CAA6F79970}"/>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Text Box 5">
            <a:extLst>
              <a:ext uri="{FF2B5EF4-FFF2-40B4-BE49-F238E27FC236}">
                <a16:creationId xmlns:a16="http://schemas.microsoft.com/office/drawing/2014/main" id="{0EAA9636-0A2B-4075-960B-61FB178FE91D}"/>
              </a:ext>
            </a:extLst>
          </p:cNvPr>
          <p:cNvSpPr txBox="1">
            <a:spLocks noChangeArrowheads="1"/>
          </p:cNvSpPr>
          <p:nvPr/>
        </p:nvSpPr>
        <p:spPr bwMode="auto">
          <a:xfrm>
            <a:off x="1163782" y="754199"/>
            <a:ext cx="107234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2800" b="1" dirty="0">
                <a:solidFill>
                  <a:schemeClr val="tx1">
                    <a:lumMod val="85000"/>
                    <a:lumOff val="15000"/>
                  </a:schemeClr>
                </a:solidFill>
                <a:latin typeface="メイリオ" panose="020B0604030504040204" pitchFamily="50" charset="-128"/>
                <a:ea typeface="メイリオ" panose="020B0604030504040204" pitchFamily="50" charset="-128"/>
              </a:rPr>
              <a:t>賃金のその他　知っておいてほしいこと</a:t>
            </a:r>
          </a:p>
        </p:txBody>
      </p:sp>
      <p:sp>
        <p:nvSpPr>
          <p:cNvPr id="6" name="Text Box 13">
            <a:extLst>
              <a:ext uri="{FF2B5EF4-FFF2-40B4-BE49-F238E27FC236}">
                <a16:creationId xmlns:a16="http://schemas.microsoft.com/office/drawing/2014/main" id="{2699A66E-B73F-408B-8FC1-143659EAD016}"/>
              </a:ext>
            </a:extLst>
          </p:cNvPr>
          <p:cNvSpPr txBox="1">
            <a:spLocks noChangeArrowheads="1"/>
          </p:cNvSpPr>
          <p:nvPr/>
        </p:nvSpPr>
        <p:spPr bwMode="auto">
          <a:xfrm>
            <a:off x="391886" y="1834327"/>
            <a:ext cx="11495313" cy="4285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3500"/>
              </a:lnSpc>
              <a:spcBef>
                <a:spcPts val="0"/>
              </a:spcBef>
              <a:spcAft>
                <a:spcPts val="600"/>
              </a:spcAft>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私たちは、労働の対価として賃金（給与）をもらいます。</a:t>
            </a:r>
            <a:endParaRPr lang="en-US" altLang="ja-JP" sz="2800" b="1" dirty="0">
              <a:solidFill>
                <a:schemeClr val="accent1">
                  <a:lumMod val="75000"/>
                </a:schemeClr>
              </a:solidFill>
              <a:latin typeface="メイリオ" panose="020B0604030504040204" pitchFamily="50" charset="-128"/>
              <a:ea typeface="メイリオ" panose="020B0604030504040204" pitchFamily="50" charset="-128"/>
            </a:endParaRPr>
          </a:p>
          <a:p>
            <a:pPr>
              <a:lnSpc>
                <a:spcPts val="3500"/>
              </a:lnSpc>
              <a:spcBef>
                <a:spcPts val="0"/>
              </a:spcBef>
              <a:spcAft>
                <a:spcPts val="2400"/>
              </a:spcAft>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その賃金について定められている、基本的な法律を学んでおきましょう</a:t>
            </a:r>
            <a:endParaRPr lang="en-US" altLang="ja-JP" sz="2800" b="1" dirty="0">
              <a:solidFill>
                <a:schemeClr val="accent1">
                  <a:lumMod val="75000"/>
                </a:schemeClr>
              </a:solidFill>
              <a:latin typeface="メイリオ" panose="020B0604030504040204" pitchFamily="50" charset="-128"/>
              <a:ea typeface="メイリオ" panose="020B0604030504040204" pitchFamily="50" charset="-128"/>
            </a:endParaRPr>
          </a:p>
          <a:p>
            <a:pPr>
              <a:lnSpc>
                <a:spcPts val="3500"/>
              </a:lnSpc>
              <a:spcBef>
                <a:spcPts val="0"/>
              </a:spcBef>
              <a:spcAft>
                <a:spcPts val="600"/>
              </a:spcAft>
              <a:buNone/>
            </a:pPr>
            <a:r>
              <a:rPr lang="ja-JP" altLang="en-US" sz="2400" b="1" dirty="0">
                <a:latin typeface="メイリオ" panose="020B0604030504040204" pitchFamily="50" charset="-128"/>
                <a:ea typeface="メイリオ" panose="020B0604030504040204" pitchFamily="50" charset="-128"/>
              </a:rPr>
              <a:t>（１）法的な賃金の定義（労基法１１条）</a:t>
            </a:r>
            <a:endParaRPr lang="en-US" altLang="ja-JP" sz="2400" b="1" dirty="0">
              <a:latin typeface="メイリオ" panose="020B0604030504040204" pitchFamily="50" charset="-128"/>
              <a:ea typeface="メイリオ" panose="020B0604030504040204" pitchFamily="50" charset="-128"/>
            </a:endParaRPr>
          </a:p>
          <a:p>
            <a:pPr>
              <a:lnSpc>
                <a:spcPts val="3500"/>
              </a:lnSpc>
              <a:spcBef>
                <a:spcPts val="0"/>
              </a:spcBef>
              <a:spcAft>
                <a:spcPts val="600"/>
              </a:spcAft>
              <a:buNone/>
            </a:pPr>
            <a:r>
              <a:rPr lang="ja-JP" altLang="en-US" sz="2400" b="1" dirty="0">
                <a:latin typeface="メイリオ" panose="020B0604030504040204" pitchFamily="50" charset="-128"/>
                <a:ea typeface="メイリオ" panose="020B0604030504040204" pitchFamily="50" charset="-128"/>
              </a:rPr>
              <a:t>（２）男女同一賃金の原則（労基法４条）</a:t>
            </a:r>
            <a:endParaRPr lang="en-US" altLang="ja-JP" sz="2400" b="1" dirty="0">
              <a:latin typeface="メイリオ" panose="020B0604030504040204" pitchFamily="50" charset="-128"/>
              <a:ea typeface="メイリオ" panose="020B0604030504040204" pitchFamily="50" charset="-128"/>
            </a:endParaRPr>
          </a:p>
          <a:p>
            <a:pPr>
              <a:lnSpc>
                <a:spcPts val="3500"/>
              </a:lnSpc>
              <a:spcBef>
                <a:spcPts val="0"/>
              </a:spcBef>
              <a:spcAft>
                <a:spcPts val="600"/>
              </a:spcAft>
              <a:buNone/>
            </a:pPr>
            <a:r>
              <a:rPr lang="ja-JP" altLang="en-US" sz="2400" b="1" dirty="0">
                <a:latin typeface="メイリオ" panose="020B0604030504040204" pitchFamily="50" charset="-128"/>
                <a:ea typeface="メイリオ" panose="020B0604030504040204" pitchFamily="50" charset="-128"/>
              </a:rPr>
              <a:t>（３）賃金支払いの５原則（労基法２４条）</a:t>
            </a:r>
            <a:endParaRPr lang="en-US" altLang="ja-JP" sz="2400" b="1" dirty="0">
              <a:latin typeface="メイリオ" panose="020B0604030504040204" pitchFamily="50" charset="-128"/>
              <a:ea typeface="メイリオ" panose="020B0604030504040204" pitchFamily="50" charset="-128"/>
            </a:endParaRPr>
          </a:p>
          <a:p>
            <a:pPr>
              <a:lnSpc>
                <a:spcPts val="3500"/>
              </a:lnSpc>
              <a:spcBef>
                <a:spcPts val="0"/>
              </a:spcBef>
              <a:spcAft>
                <a:spcPts val="600"/>
              </a:spcAft>
              <a:buNone/>
            </a:pPr>
            <a:r>
              <a:rPr lang="ja-JP" altLang="en-US" sz="2400" b="1" dirty="0">
                <a:latin typeface="メイリオ" panose="020B0604030504040204" pitchFamily="50" charset="-128"/>
                <a:ea typeface="メイリオ" panose="020B0604030504040204" pitchFamily="50" charset="-128"/>
              </a:rPr>
              <a:t>（４）労働時間に関する法律（労基法３２条、３５条、３６条）</a:t>
            </a:r>
            <a:endParaRPr lang="en-US" altLang="ja-JP" sz="2400" b="1" dirty="0">
              <a:latin typeface="メイリオ" panose="020B0604030504040204" pitchFamily="50" charset="-128"/>
              <a:ea typeface="メイリオ" panose="020B0604030504040204" pitchFamily="50" charset="-128"/>
            </a:endParaRPr>
          </a:p>
          <a:p>
            <a:pPr>
              <a:lnSpc>
                <a:spcPts val="3500"/>
              </a:lnSpc>
              <a:spcBef>
                <a:spcPts val="0"/>
              </a:spcBef>
              <a:buNone/>
            </a:pPr>
            <a:r>
              <a:rPr lang="ja-JP" altLang="en-US" sz="2400" b="1" dirty="0">
                <a:latin typeface="メイリオ" panose="020B0604030504040204" pitchFamily="50" charset="-128"/>
                <a:ea typeface="メイリオ" panose="020B0604030504040204" pitchFamily="50" charset="-128"/>
              </a:rPr>
              <a:t>（５）春季交渉の歴史について学んでおこう</a:t>
            </a:r>
            <a:endParaRPr lang="en-US" altLang="ja-JP" sz="2400" b="1" dirty="0">
              <a:latin typeface="メイリオ" panose="020B0604030504040204" pitchFamily="50" charset="-128"/>
              <a:ea typeface="メイリオ" panose="020B0604030504040204" pitchFamily="50" charset="-128"/>
            </a:endParaRPr>
          </a:p>
          <a:p>
            <a:pPr>
              <a:lnSpc>
                <a:spcPts val="3500"/>
              </a:lnSpc>
              <a:spcBef>
                <a:spcPts val="0"/>
              </a:spcBef>
              <a:spcAft>
                <a:spcPts val="1200"/>
              </a:spcAft>
              <a:buNone/>
            </a:pPr>
            <a:r>
              <a:rPr lang="ja-JP" altLang="en-US" sz="2400" b="1" dirty="0">
                <a:latin typeface="メイリオ" panose="020B0604030504040204" pitchFamily="50" charset="-128"/>
                <a:ea typeface="メイリオ" panose="020B0604030504040204" pitchFamily="50" charset="-128"/>
              </a:rPr>
              <a:t>　　　　（年功賃金、職能資格、成果主義　など）</a:t>
            </a:r>
            <a:endParaRPr lang="en-US" altLang="ja-JP" sz="2800" b="1" dirty="0">
              <a:latin typeface="メイリオ" panose="020B0604030504040204" pitchFamily="50" charset="-128"/>
              <a:ea typeface="メイリオ" panose="020B0604030504040204" pitchFamily="50" charset="-128"/>
            </a:endParaRPr>
          </a:p>
        </p:txBody>
      </p:sp>
      <p:sp>
        <p:nvSpPr>
          <p:cNvPr id="7" name="スライド番号プレースホルダー 5">
            <a:extLst>
              <a:ext uri="{FF2B5EF4-FFF2-40B4-BE49-F238E27FC236}">
                <a16:creationId xmlns:a16="http://schemas.microsoft.com/office/drawing/2014/main" id="{32AD1BFA-7C67-4B2F-8A7C-2BE4B1434C6F}"/>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26</a:t>
            </a:fld>
            <a:endParaRPr lang="en-US" sz="1800" dirty="0">
              <a:solidFill>
                <a:schemeClr val="tx1"/>
              </a:solidFill>
            </a:endParaRPr>
          </a:p>
        </p:txBody>
      </p:sp>
      <p:sp>
        <p:nvSpPr>
          <p:cNvPr id="10" name="四角形: 1 つの角を切り取る 9">
            <a:extLst>
              <a:ext uri="{FF2B5EF4-FFF2-40B4-BE49-F238E27FC236}">
                <a16:creationId xmlns:a16="http://schemas.microsoft.com/office/drawing/2014/main" id="{E72D432C-3FD7-478D-ABE8-6FE3EB01088F}"/>
              </a:ext>
            </a:extLst>
          </p:cNvPr>
          <p:cNvSpPr/>
          <p:nvPr/>
        </p:nvSpPr>
        <p:spPr>
          <a:xfrm>
            <a:off x="0" y="1157214"/>
            <a:ext cx="8928000" cy="54000"/>
          </a:xfrm>
          <a:prstGeom prst="snip1Rect">
            <a:avLst>
              <a:gd name="adj"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Text Box 5">
            <a:extLst>
              <a:ext uri="{FF2B5EF4-FFF2-40B4-BE49-F238E27FC236}">
                <a16:creationId xmlns:a16="http://schemas.microsoft.com/office/drawing/2014/main" id="{054DF4A8-CF4C-4FEE-A57E-2D12F1162DED}"/>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4000" b="1" dirty="0">
                <a:solidFill>
                  <a:schemeClr val="bg1"/>
                </a:solidFill>
                <a:latin typeface="メイリオ" panose="020B0604030504040204" pitchFamily="50" charset="-128"/>
                <a:ea typeface="メイリオ" panose="020B0604030504040204" pitchFamily="50" charset="-128"/>
              </a:rPr>
              <a:t>１６．労働条件について⑤</a:t>
            </a:r>
          </a:p>
        </p:txBody>
      </p:sp>
      <p:pic>
        <p:nvPicPr>
          <p:cNvPr id="3" name="図 2">
            <a:extLst>
              <a:ext uri="{FF2B5EF4-FFF2-40B4-BE49-F238E27FC236}">
                <a16:creationId xmlns:a16="http://schemas.microsoft.com/office/drawing/2014/main" id="{B51FAAB8-8B1D-40F6-8C56-3FCFEFF1F7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7965" y="3000563"/>
            <a:ext cx="1620000" cy="1620000"/>
          </a:xfrm>
          <a:prstGeom prst="rect">
            <a:avLst/>
          </a:prstGeom>
        </p:spPr>
      </p:pic>
      <p:pic>
        <p:nvPicPr>
          <p:cNvPr id="13" name="図 12">
            <a:extLst>
              <a:ext uri="{FF2B5EF4-FFF2-40B4-BE49-F238E27FC236}">
                <a16:creationId xmlns:a16="http://schemas.microsoft.com/office/drawing/2014/main" id="{C1C4F0DA-B23A-4622-B8AF-5F4341071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67965" y="4721556"/>
            <a:ext cx="1620000" cy="1620000"/>
          </a:xfrm>
          <a:prstGeom prst="rect">
            <a:avLst/>
          </a:prstGeom>
        </p:spPr>
      </p:pic>
      <p:sp>
        <p:nvSpPr>
          <p:cNvPr id="14" name="矢印: 右 13">
            <a:extLst>
              <a:ext uri="{FF2B5EF4-FFF2-40B4-BE49-F238E27FC236}">
                <a16:creationId xmlns:a16="http://schemas.microsoft.com/office/drawing/2014/main" id="{4F7F2583-2F56-4744-9C53-182F2DC769BC}"/>
              </a:ext>
            </a:extLst>
          </p:cNvPr>
          <p:cNvSpPr/>
          <p:nvPr/>
        </p:nvSpPr>
        <p:spPr>
          <a:xfrm>
            <a:off x="8928000" y="3518403"/>
            <a:ext cx="431863" cy="799496"/>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右 14">
            <a:extLst>
              <a:ext uri="{FF2B5EF4-FFF2-40B4-BE49-F238E27FC236}">
                <a16:creationId xmlns:a16="http://schemas.microsoft.com/office/drawing/2014/main" id="{9E58EE16-1247-4255-A869-C33449F3A5DD}"/>
              </a:ext>
            </a:extLst>
          </p:cNvPr>
          <p:cNvSpPr/>
          <p:nvPr/>
        </p:nvSpPr>
        <p:spPr>
          <a:xfrm>
            <a:off x="8928000" y="5245603"/>
            <a:ext cx="431863" cy="799496"/>
          </a:xfrm>
          <a:prstGeom prst="rightArrow">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149663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C04D8624-9073-4786-9341-CAF63D7A3ED2}"/>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Text Box 5">
            <a:extLst>
              <a:ext uri="{FF2B5EF4-FFF2-40B4-BE49-F238E27FC236}">
                <a16:creationId xmlns:a16="http://schemas.microsoft.com/office/drawing/2014/main" id="{5165B4F4-A98C-4B53-8B89-2CA9721F5584}"/>
              </a:ext>
            </a:extLst>
          </p:cNvPr>
          <p:cNvSpPr txBox="1">
            <a:spLocks noChangeArrowheads="1"/>
          </p:cNvSpPr>
          <p:nvPr/>
        </p:nvSpPr>
        <p:spPr bwMode="auto">
          <a:xfrm>
            <a:off x="1163782" y="754199"/>
            <a:ext cx="107234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2800" b="1" dirty="0">
                <a:solidFill>
                  <a:schemeClr val="tx1">
                    <a:lumMod val="85000"/>
                    <a:lumOff val="15000"/>
                  </a:schemeClr>
                </a:solidFill>
                <a:latin typeface="メイリオ" panose="020B0604030504040204" pitchFamily="50" charset="-128"/>
                <a:ea typeface="メイリオ" panose="020B0604030504040204" pitchFamily="50" charset="-128"/>
              </a:rPr>
              <a:t>労働時間の短縮</a:t>
            </a:r>
          </a:p>
        </p:txBody>
      </p:sp>
      <p:sp>
        <p:nvSpPr>
          <p:cNvPr id="6" name="正方形/長方形 5">
            <a:extLst>
              <a:ext uri="{FF2B5EF4-FFF2-40B4-BE49-F238E27FC236}">
                <a16:creationId xmlns:a16="http://schemas.microsoft.com/office/drawing/2014/main" id="{9A72682D-A8FE-4F0D-B46B-0D9E46A5D7E7}"/>
              </a:ext>
            </a:extLst>
          </p:cNvPr>
          <p:cNvSpPr/>
          <p:nvPr/>
        </p:nvSpPr>
        <p:spPr>
          <a:xfrm>
            <a:off x="6650987" y="4154356"/>
            <a:ext cx="3639312" cy="977724"/>
          </a:xfrm>
          <a:prstGeom prst="rect">
            <a:avLst/>
          </a:prstGeom>
          <a:solidFill>
            <a:srgbClr val="009900"/>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190E603B-2376-41C1-AC0B-5D66090C70FB}"/>
              </a:ext>
            </a:extLst>
          </p:cNvPr>
          <p:cNvSpPr/>
          <p:nvPr/>
        </p:nvSpPr>
        <p:spPr>
          <a:xfrm>
            <a:off x="1430647" y="1559117"/>
            <a:ext cx="8859652" cy="2468880"/>
          </a:xfrm>
          <a:prstGeom prst="roundRect">
            <a:avLst>
              <a:gd name="adj" fmla="val 3055"/>
            </a:avLst>
          </a:prstGeom>
          <a:solidFill>
            <a:schemeClr val="bg1"/>
          </a:solidFill>
          <a:ln w="38100">
            <a:solidFill>
              <a:srgbClr val="0000C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楕円 7">
            <a:extLst>
              <a:ext uri="{FF2B5EF4-FFF2-40B4-BE49-F238E27FC236}">
                <a16:creationId xmlns:a16="http://schemas.microsoft.com/office/drawing/2014/main" id="{77D7CB32-72A8-4666-94E9-2BEE95886432}"/>
              </a:ext>
            </a:extLst>
          </p:cNvPr>
          <p:cNvSpPr/>
          <p:nvPr/>
        </p:nvSpPr>
        <p:spPr>
          <a:xfrm>
            <a:off x="7542969" y="1638951"/>
            <a:ext cx="2468880" cy="680983"/>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AAF473B0-B550-4209-A0DA-645EFAE4C0D2}"/>
              </a:ext>
            </a:extLst>
          </p:cNvPr>
          <p:cNvSpPr/>
          <p:nvPr/>
        </p:nvSpPr>
        <p:spPr>
          <a:xfrm>
            <a:off x="1629498" y="1221860"/>
            <a:ext cx="4578447" cy="640615"/>
          </a:xfrm>
          <a:prstGeom prst="roundRect">
            <a:avLst>
              <a:gd name="adj" fmla="val 24096"/>
            </a:avLst>
          </a:prstGeom>
          <a:solidFill>
            <a:srgbClr val="FF0066"/>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1">
            <a:extLst>
              <a:ext uri="{FF2B5EF4-FFF2-40B4-BE49-F238E27FC236}">
                <a16:creationId xmlns:a16="http://schemas.microsoft.com/office/drawing/2014/main" id="{FEDB50BC-1518-41A5-A49F-D0170E90D13E}"/>
              </a:ext>
            </a:extLst>
          </p:cNvPr>
          <p:cNvSpPr txBox="1">
            <a:spLocks/>
          </p:cNvSpPr>
          <p:nvPr/>
        </p:nvSpPr>
        <p:spPr>
          <a:xfrm>
            <a:off x="2019993" y="1334546"/>
            <a:ext cx="3840480" cy="527929"/>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solidFill>
                  <a:schemeClr val="bg1"/>
                </a:solidFill>
                <a:latin typeface="メイリオ" panose="020B0604030504040204" pitchFamily="50" charset="-128"/>
                <a:ea typeface="メイリオ" panose="020B0604030504040204" pitchFamily="50" charset="-128"/>
              </a:rPr>
              <a:t>私たちの生活時間</a:t>
            </a:r>
          </a:p>
        </p:txBody>
      </p:sp>
      <p:sp>
        <p:nvSpPr>
          <p:cNvPr id="11" name="楕円 10">
            <a:extLst>
              <a:ext uri="{FF2B5EF4-FFF2-40B4-BE49-F238E27FC236}">
                <a16:creationId xmlns:a16="http://schemas.microsoft.com/office/drawing/2014/main" id="{B7D22017-DAD8-45D8-804D-2EBB412E6A2B}"/>
              </a:ext>
            </a:extLst>
          </p:cNvPr>
          <p:cNvSpPr/>
          <p:nvPr/>
        </p:nvSpPr>
        <p:spPr>
          <a:xfrm>
            <a:off x="5841917" y="2421467"/>
            <a:ext cx="4286472" cy="708116"/>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FB2CE62D-5B60-4134-8152-290DEB5C6BF4}"/>
              </a:ext>
            </a:extLst>
          </p:cNvPr>
          <p:cNvSpPr/>
          <p:nvPr/>
        </p:nvSpPr>
        <p:spPr>
          <a:xfrm>
            <a:off x="1676344" y="1916414"/>
            <a:ext cx="4872868" cy="729828"/>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26F8A12E-3643-46D4-88A9-94379F9C306B}"/>
              </a:ext>
            </a:extLst>
          </p:cNvPr>
          <p:cNvSpPr/>
          <p:nvPr/>
        </p:nvSpPr>
        <p:spPr>
          <a:xfrm>
            <a:off x="1549876" y="2882855"/>
            <a:ext cx="4872868" cy="729828"/>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タイトル 1">
            <a:extLst>
              <a:ext uri="{FF2B5EF4-FFF2-40B4-BE49-F238E27FC236}">
                <a16:creationId xmlns:a16="http://schemas.microsoft.com/office/drawing/2014/main" id="{88F7F139-7503-4CD7-9561-04985DAD0149}"/>
              </a:ext>
            </a:extLst>
          </p:cNvPr>
          <p:cNvSpPr txBox="1">
            <a:spLocks/>
          </p:cNvSpPr>
          <p:nvPr/>
        </p:nvSpPr>
        <p:spPr>
          <a:xfrm>
            <a:off x="7604912" y="1783265"/>
            <a:ext cx="2468880" cy="527929"/>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メイリオ" panose="020B0604030504040204" pitchFamily="50" charset="-128"/>
                <a:ea typeface="メイリオ" panose="020B0604030504040204" pitchFamily="50" charset="-128"/>
              </a:rPr>
              <a:t>労働時間</a:t>
            </a:r>
          </a:p>
        </p:txBody>
      </p:sp>
      <p:sp>
        <p:nvSpPr>
          <p:cNvPr id="15" name="タイトル 1">
            <a:extLst>
              <a:ext uri="{FF2B5EF4-FFF2-40B4-BE49-F238E27FC236}">
                <a16:creationId xmlns:a16="http://schemas.microsoft.com/office/drawing/2014/main" id="{34BEF8C0-16CA-4724-8363-269EE223E590}"/>
              </a:ext>
            </a:extLst>
          </p:cNvPr>
          <p:cNvSpPr txBox="1">
            <a:spLocks/>
          </p:cNvSpPr>
          <p:nvPr/>
        </p:nvSpPr>
        <p:spPr>
          <a:xfrm>
            <a:off x="5988221" y="2565077"/>
            <a:ext cx="3986784" cy="527929"/>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メイリオ" panose="020B0604030504040204" pitchFamily="50" charset="-128"/>
                <a:ea typeface="メイリオ" panose="020B0604030504040204" pitchFamily="50" charset="-128"/>
              </a:rPr>
              <a:t>余暇を楽しむ時間</a:t>
            </a:r>
          </a:p>
        </p:txBody>
      </p:sp>
      <p:sp>
        <p:nvSpPr>
          <p:cNvPr id="16" name="タイトル 1">
            <a:extLst>
              <a:ext uri="{FF2B5EF4-FFF2-40B4-BE49-F238E27FC236}">
                <a16:creationId xmlns:a16="http://schemas.microsoft.com/office/drawing/2014/main" id="{923CE05C-4EA0-4927-83F5-42D71936F5B2}"/>
              </a:ext>
            </a:extLst>
          </p:cNvPr>
          <p:cNvSpPr txBox="1">
            <a:spLocks/>
          </p:cNvSpPr>
          <p:nvPr/>
        </p:nvSpPr>
        <p:spPr>
          <a:xfrm>
            <a:off x="2119386" y="2084783"/>
            <a:ext cx="3986784" cy="527929"/>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メイリオ" panose="020B0604030504040204" pitchFamily="50" charset="-128"/>
                <a:ea typeface="メイリオ" panose="020B0604030504040204" pitchFamily="50" charset="-128"/>
              </a:rPr>
              <a:t>家族と触れ合う時間</a:t>
            </a:r>
          </a:p>
        </p:txBody>
      </p:sp>
      <p:sp>
        <p:nvSpPr>
          <p:cNvPr id="17" name="タイトル 1">
            <a:extLst>
              <a:ext uri="{FF2B5EF4-FFF2-40B4-BE49-F238E27FC236}">
                <a16:creationId xmlns:a16="http://schemas.microsoft.com/office/drawing/2014/main" id="{B68E64D9-249A-4525-B3C5-3F86344700EC}"/>
              </a:ext>
            </a:extLst>
          </p:cNvPr>
          <p:cNvSpPr txBox="1">
            <a:spLocks/>
          </p:cNvSpPr>
          <p:nvPr/>
        </p:nvSpPr>
        <p:spPr>
          <a:xfrm>
            <a:off x="1992918" y="3031813"/>
            <a:ext cx="3986784" cy="527929"/>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メイリオ" panose="020B0604030504040204" pitchFamily="50" charset="-128"/>
                <a:ea typeface="メイリオ" panose="020B0604030504040204" pitchFamily="50" charset="-128"/>
              </a:rPr>
              <a:t>社会参加を行う時間</a:t>
            </a:r>
          </a:p>
        </p:txBody>
      </p:sp>
      <p:sp>
        <p:nvSpPr>
          <p:cNvPr id="18" name="タイトル 1">
            <a:extLst>
              <a:ext uri="{FF2B5EF4-FFF2-40B4-BE49-F238E27FC236}">
                <a16:creationId xmlns:a16="http://schemas.microsoft.com/office/drawing/2014/main" id="{BA2650EA-21CD-4E81-8BF8-31B19095CBDD}"/>
              </a:ext>
            </a:extLst>
          </p:cNvPr>
          <p:cNvSpPr txBox="1">
            <a:spLocks/>
          </p:cNvSpPr>
          <p:nvPr/>
        </p:nvSpPr>
        <p:spPr>
          <a:xfrm>
            <a:off x="8620928" y="3538759"/>
            <a:ext cx="1656347" cy="527929"/>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en-US" altLang="ja-JP" sz="3200" b="1" dirty="0" err="1">
                <a:latin typeface="メイリオ" panose="020B0604030504040204" pitchFamily="50" charset="-128"/>
                <a:ea typeface="メイリオ" panose="020B0604030504040204" pitchFamily="50" charset="-128"/>
              </a:rPr>
              <a:t>etc</a:t>
            </a:r>
            <a:r>
              <a:rPr lang="ja-JP" altLang="en-US" sz="3200" b="1" dirty="0">
                <a:latin typeface="メイリオ" panose="020B0604030504040204" pitchFamily="50" charset="-128"/>
                <a:ea typeface="メイリオ" panose="020B0604030504040204" pitchFamily="50" charset="-128"/>
              </a:rPr>
              <a:t>･･･</a:t>
            </a:r>
          </a:p>
        </p:txBody>
      </p:sp>
      <p:sp>
        <p:nvSpPr>
          <p:cNvPr id="19" name="タイトル 1">
            <a:extLst>
              <a:ext uri="{FF2B5EF4-FFF2-40B4-BE49-F238E27FC236}">
                <a16:creationId xmlns:a16="http://schemas.microsoft.com/office/drawing/2014/main" id="{F9D75297-BE72-45C5-B852-558B48C2DB2B}"/>
              </a:ext>
            </a:extLst>
          </p:cNvPr>
          <p:cNvSpPr txBox="1">
            <a:spLocks/>
          </p:cNvSpPr>
          <p:nvPr/>
        </p:nvSpPr>
        <p:spPr>
          <a:xfrm>
            <a:off x="1426496" y="4336027"/>
            <a:ext cx="4610662" cy="76154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400" b="1" dirty="0">
                <a:solidFill>
                  <a:srgbClr val="FF0000"/>
                </a:solidFill>
                <a:latin typeface="メイリオ" panose="020B0604030504040204" pitchFamily="50" charset="-128"/>
                <a:ea typeface="メイリオ" panose="020B0604030504040204" pitchFamily="50" charset="-128"/>
              </a:rPr>
              <a:t>労働時間の短縮</a:t>
            </a:r>
            <a:r>
              <a:rPr lang="ja-JP" altLang="en-US" sz="2400" dirty="0">
                <a:latin typeface="メイリオ" panose="020B0604030504040204" pitchFamily="50" charset="-128"/>
                <a:ea typeface="メイリオ" panose="020B0604030504040204" pitchFamily="50" charset="-128"/>
              </a:rPr>
              <a:t>推進により</a:t>
            </a:r>
            <a:endParaRPr lang="en-US" altLang="ja-JP" sz="2400" dirty="0">
              <a:latin typeface="メイリオ" panose="020B0604030504040204" pitchFamily="50" charset="-128"/>
              <a:ea typeface="メイリオ" panose="020B0604030504040204" pitchFamily="50" charset="-128"/>
            </a:endParaRPr>
          </a:p>
          <a:p>
            <a:pPr algn="l"/>
            <a:r>
              <a:rPr lang="ja-JP" altLang="en-US" sz="2400" dirty="0">
                <a:latin typeface="メイリオ" panose="020B0604030504040204" pitchFamily="50" charset="-128"/>
                <a:ea typeface="メイリオ" panose="020B0604030504040204" pitchFamily="50" charset="-128"/>
              </a:rPr>
              <a:t>これら全ての時間を充実させる</a:t>
            </a:r>
          </a:p>
        </p:txBody>
      </p:sp>
      <p:sp>
        <p:nvSpPr>
          <p:cNvPr id="20" name="タイトル 1">
            <a:extLst>
              <a:ext uri="{FF2B5EF4-FFF2-40B4-BE49-F238E27FC236}">
                <a16:creationId xmlns:a16="http://schemas.microsoft.com/office/drawing/2014/main" id="{04EEF050-3DAC-455A-8E8C-096CAF835543}"/>
              </a:ext>
            </a:extLst>
          </p:cNvPr>
          <p:cNvSpPr txBox="1">
            <a:spLocks/>
          </p:cNvSpPr>
          <p:nvPr/>
        </p:nvSpPr>
        <p:spPr>
          <a:xfrm>
            <a:off x="6809379" y="4267015"/>
            <a:ext cx="3239859" cy="95073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メイリオ" panose="020B0604030504040204" pitchFamily="50" charset="-128"/>
                <a:ea typeface="メイリオ" panose="020B0604030504040204" pitchFamily="50" charset="-128"/>
              </a:rPr>
              <a:t>豊かでゆとりある</a:t>
            </a:r>
            <a:endParaRPr lang="en-US" altLang="ja-JP" sz="2800" b="1" dirty="0">
              <a:solidFill>
                <a:schemeClr val="bg1"/>
              </a:solidFill>
              <a:latin typeface="メイリオ" panose="020B0604030504040204" pitchFamily="50" charset="-128"/>
              <a:ea typeface="メイリオ" panose="020B0604030504040204" pitchFamily="50" charset="-128"/>
            </a:endParaRPr>
          </a:p>
          <a:p>
            <a:r>
              <a:rPr lang="ja-JP" altLang="en-US" sz="2800" b="1" dirty="0">
                <a:solidFill>
                  <a:schemeClr val="bg1"/>
                </a:solidFill>
                <a:latin typeface="メイリオ" panose="020B0604030504040204" pitchFamily="50" charset="-128"/>
                <a:ea typeface="メイリオ" panose="020B0604030504040204" pitchFamily="50" charset="-128"/>
              </a:rPr>
              <a:t>生活を実現</a:t>
            </a:r>
          </a:p>
        </p:txBody>
      </p:sp>
      <p:sp>
        <p:nvSpPr>
          <p:cNvPr id="21" name="矢印: 右 20">
            <a:extLst>
              <a:ext uri="{FF2B5EF4-FFF2-40B4-BE49-F238E27FC236}">
                <a16:creationId xmlns:a16="http://schemas.microsoft.com/office/drawing/2014/main" id="{6A0DC383-89DB-48F6-B47F-76AA6A347AEC}"/>
              </a:ext>
            </a:extLst>
          </p:cNvPr>
          <p:cNvSpPr/>
          <p:nvPr/>
        </p:nvSpPr>
        <p:spPr>
          <a:xfrm>
            <a:off x="5870905" y="4378574"/>
            <a:ext cx="700886" cy="580785"/>
          </a:xfrm>
          <a:prstGeom prst="rightArrow">
            <a:avLst/>
          </a:prstGeom>
          <a:solidFill>
            <a:srgbClr val="009900"/>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タイトル 1">
            <a:extLst>
              <a:ext uri="{FF2B5EF4-FFF2-40B4-BE49-F238E27FC236}">
                <a16:creationId xmlns:a16="http://schemas.microsoft.com/office/drawing/2014/main" id="{633E0992-E338-4C2E-9C2F-BD78EE001825}"/>
              </a:ext>
            </a:extLst>
          </p:cNvPr>
          <p:cNvSpPr txBox="1">
            <a:spLocks/>
          </p:cNvSpPr>
          <p:nvPr/>
        </p:nvSpPr>
        <p:spPr>
          <a:xfrm>
            <a:off x="2409905" y="5238023"/>
            <a:ext cx="7245905" cy="143379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10000"/>
              </a:lnSpc>
            </a:pPr>
            <a:r>
              <a:rPr lang="ja-JP" altLang="en-US" sz="2800" b="1" dirty="0">
                <a:solidFill>
                  <a:srgbClr val="0000CC"/>
                </a:solidFill>
                <a:latin typeface="メイリオ" panose="020B0604030504040204" pitchFamily="50" charset="-128"/>
                <a:ea typeface="メイリオ" panose="020B0604030504040204" pitchFamily="50" charset="-128"/>
              </a:rPr>
              <a:t>・労働者の心身の健康が保たれる</a:t>
            </a:r>
            <a:endParaRPr lang="en-US" altLang="ja-JP" sz="2800" b="1" dirty="0">
              <a:solidFill>
                <a:srgbClr val="0000CC"/>
              </a:solidFill>
              <a:latin typeface="メイリオ" panose="020B0604030504040204" pitchFamily="50" charset="-128"/>
              <a:ea typeface="メイリオ" panose="020B0604030504040204" pitchFamily="50" charset="-128"/>
            </a:endParaRPr>
          </a:p>
          <a:p>
            <a:pPr marL="361950" indent="-361950" algn="l">
              <a:lnSpc>
                <a:spcPct val="110000"/>
              </a:lnSpc>
            </a:pPr>
            <a:r>
              <a:rPr lang="ja-JP" altLang="en-US" sz="2800" b="1" dirty="0">
                <a:solidFill>
                  <a:srgbClr val="0000CC"/>
                </a:solidFill>
                <a:latin typeface="メイリオ" panose="020B0604030504040204" pitchFamily="50" charset="-128"/>
                <a:ea typeface="メイリオ" panose="020B0604030504040204" pitchFamily="50" charset="-128"/>
              </a:rPr>
              <a:t>・すべての人に働きやすい環境ができる</a:t>
            </a:r>
            <a:endParaRPr lang="en-US" altLang="ja-JP" sz="2800" b="1" dirty="0">
              <a:solidFill>
                <a:srgbClr val="0000CC"/>
              </a:solidFill>
              <a:latin typeface="メイリオ" panose="020B0604030504040204" pitchFamily="50" charset="-128"/>
              <a:ea typeface="メイリオ" panose="020B0604030504040204" pitchFamily="50" charset="-128"/>
            </a:endParaRPr>
          </a:p>
          <a:p>
            <a:pPr marL="361950" indent="-361950" algn="l">
              <a:lnSpc>
                <a:spcPct val="110000"/>
              </a:lnSpc>
            </a:pPr>
            <a:r>
              <a:rPr lang="ja-JP" altLang="en-US" sz="2800" b="1" dirty="0">
                <a:solidFill>
                  <a:srgbClr val="0000CC"/>
                </a:solidFill>
                <a:latin typeface="メイリオ" panose="020B0604030504040204" pitchFamily="50" charset="-128"/>
                <a:ea typeface="メイリオ" panose="020B0604030504040204" pitchFamily="50" charset="-128"/>
              </a:rPr>
              <a:t>・中長期的な労働者不足への対策にもなる</a:t>
            </a:r>
          </a:p>
        </p:txBody>
      </p:sp>
      <p:sp>
        <p:nvSpPr>
          <p:cNvPr id="23" name="楕円 22">
            <a:extLst>
              <a:ext uri="{FF2B5EF4-FFF2-40B4-BE49-F238E27FC236}">
                <a16:creationId xmlns:a16="http://schemas.microsoft.com/office/drawing/2014/main" id="{1B0C419D-0692-4EC5-8934-1ACD42BD9202}"/>
              </a:ext>
            </a:extLst>
          </p:cNvPr>
          <p:cNvSpPr/>
          <p:nvPr/>
        </p:nvSpPr>
        <p:spPr>
          <a:xfrm>
            <a:off x="6370985" y="3261423"/>
            <a:ext cx="2468880" cy="680983"/>
          </a:xfrm>
          <a:prstGeom prst="ellips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タイトル 1">
            <a:extLst>
              <a:ext uri="{FF2B5EF4-FFF2-40B4-BE49-F238E27FC236}">
                <a16:creationId xmlns:a16="http://schemas.microsoft.com/office/drawing/2014/main" id="{8CEC29A8-5181-4EA1-8F26-2C19FE58B0E5}"/>
              </a:ext>
            </a:extLst>
          </p:cNvPr>
          <p:cNvSpPr txBox="1">
            <a:spLocks/>
          </p:cNvSpPr>
          <p:nvPr/>
        </p:nvSpPr>
        <p:spPr>
          <a:xfrm>
            <a:off x="6381169" y="3405737"/>
            <a:ext cx="2468880" cy="527929"/>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200" b="1" dirty="0">
                <a:latin typeface="メイリオ" panose="020B0604030504040204" pitchFamily="50" charset="-128"/>
                <a:ea typeface="メイリオ" panose="020B0604030504040204" pitchFamily="50" charset="-128"/>
              </a:rPr>
              <a:t>自己研鑽</a:t>
            </a:r>
          </a:p>
        </p:txBody>
      </p:sp>
      <p:sp>
        <p:nvSpPr>
          <p:cNvPr id="25" name="スライド番号プレースホルダー 5">
            <a:extLst>
              <a:ext uri="{FF2B5EF4-FFF2-40B4-BE49-F238E27FC236}">
                <a16:creationId xmlns:a16="http://schemas.microsoft.com/office/drawing/2014/main" id="{00DAF7D9-E7B4-419F-A6CE-B43CC6BD14DF}"/>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27</a:t>
            </a:fld>
            <a:endParaRPr lang="en-US" sz="1800" dirty="0">
              <a:solidFill>
                <a:schemeClr val="tx1"/>
              </a:solidFill>
            </a:endParaRPr>
          </a:p>
        </p:txBody>
      </p:sp>
      <p:sp>
        <p:nvSpPr>
          <p:cNvPr id="28" name="四角形: 1 つの角を切り取る 27">
            <a:extLst>
              <a:ext uri="{FF2B5EF4-FFF2-40B4-BE49-F238E27FC236}">
                <a16:creationId xmlns:a16="http://schemas.microsoft.com/office/drawing/2014/main" id="{74583F15-4614-4FBD-96B1-2B5D278E8983}"/>
              </a:ext>
            </a:extLst>
          </p:cNvPr>
          <p:cNvSpPr/>
          <p:nvPr/>
        </p:nvSpPr>
        <p:spPr>
          <a:xfrm>
            <a:off x="0" y="1157214"/>
            <a:ext cx="8928000" cy="54000"/>
          </a:xfrm>
          <a:prstGeom prst="snip1Rect">
            <a:avLst>
              <a:gd name="adj"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Text Box 5">
            <a:extLst>
              <a:ext uri="{FF2B5EF4-FFF2-40B4-BE49-F238E27FC236}">
                <a16:creationId xmlns:a16="http://schemas.microsoft.com/office/drawing/2014/main" id="{1A66B8F8-BC89-4D75-B8CB-3C01C36821B5}"/>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１６．労働条件について⑥</a:t>
            </a:r>
          </a:p>
        </p:txBody>
      </p:sp>
    </p:spTree>
    <p:extLst>
      <p:ext uri="{BB962C8B-B14F-4D97-AF65-F5344CB8AC3E}">
        <p14:creationId xmlns:p14="http://schemas.microsoft.com/office/powerpoint/2010/main" val="9008195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0562D413-A490-4FE2-9B4F-A2A514305328}"/>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1">
            <a:extLst>
              <a:ext uri="{FF2B5EF4-FFF2-40B4-BE49-F238E27FC236}">
                <a16:creationId xmlns:a16="http://schemas.microsoft.com/office/drawing/2014/main" id="{73F2651E-30CC-4597-89AE-EF8D7AB13D76}"/>
              </a:ext>
            </a:extLst>
          </p:cNvPr>
          <p:cNvSpPr txBox="1">
            <a:spLocks/>
          </p:cNvSpPr>
          <p:nvPr/>
        </p:nvSpPr>
        <p:spPr>
          <a:xfrm>
            <a:off x="1423088" y="1428698"/>
            <a:ext cx="8943770" cy="50807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b="1" dirty="0">
                <a:solidFill>
                  <a:srgbClr val="0000CC"/>
                </a:solidFill>
                <a:latin typeface="メイリオ" panose="020B0604030504040204" pitchFamily="50" charset="-128"/>
                <a:ea typeface="メイリオ" panose="020B0604030504040204" pitchFamily="50" charset="-128"/>
              </a:rPr>
              <a:t>時短を進めるための３つの主な対策</a:t>
            </a:r>
            <a:endParaRPr lang="en-US" altLang="ja-JP" sz="4000" b="1" dirty="0">
              <a:solidFill>
                <a:srgbClr val="0000CC"/>
              </a:solidFill>
              <a:latin typeface="メイリオ" panose="020B0604030504040204" pitchFamily="50" charset="-128"/>
              <a:ea typeface="メイリオ" panose="020B0604030504040204" pitchFamily="50" charset="-128"/>
            </a:endParaRPr>
          </a:p>
        </p:txBody>
      </p:sp>
      <p:sp>
        <p:nvSpPr>
          <p:cNvPr id="5" name="四角形: 角度付き 4">
            <a:extLst>
              <a:ext uri="{FF2B5EF4-FFF2-40B4-BE49-F238E27FC236}">
                <a16:creationId xmlns:a16="http://schemas.microsoft.com/office/drawing/2014/main" id="{3C0D8F90-C24C-443A-AE36-40232D0ED5AC}"/>
              </a:ext>
            </a:extLst>
          </p:cNvPr>
          <p:cNvSpPr/>
          <p:nvPr/>
        </p:nvSpPr>
        <p:spPr>
          <a:xfrm>
            <a:off x="2817178" y="2054922"/>
            <a:ext cx="6452560" cy="910152"/>
          </a:xfrm>
          <a:prstGeom prst="bevel">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1">
            <a:extLst>
              <a:ext uri="{FF2B5EF4-FFF2-40B4-BE49-F238E27FC236}">
                <a16:creationId xmlns:a16="http://schemas.microsoft.com/office/drawing/2014/main" id="{F285AEC8-7E91-4734-8AA6-C4CC67B20B9E}"/>
              </a:ext>
            </a:extLst>
          </p:cNvPr>
          <p:cNvSpPr txBox="1">
            <a:spLocks/>
          </p:cNvSpPr>
          <p:nvPr/>
        </p:nvSpPr>
        <p:spPr>
          <a:xfrm>
            <a:off x="3058718" y="2288162"/>
            <a:ext cx="5900468" cy="64437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b="1" dirty="0">
                <a:solidFill>
                  <a:srgbClr val="7030A0"/>
                </a:solidFill>
                <a:latin typeface="メイリオ" panose="020B0604030504040204" pitchFamily="50" charset="-128"/>
                <a:ea typeface="メイリオ" panose="020B0604030504040204" pitchFamily="50" charset="-128"/>
              </a:rPr>
              <a:t>所定休日を増やす</a:t>
            </a:r>
          </a:p>
        </p:txBody>
      </p:sp>
      <p:sp>
        <p:nvSpPr>
          <p:cNvPr id="7" name="四角形: 角度付き 6">
            <a:extLst>
              <a:ext uri="{FF2B5EF4-FFF2-40B4-BE49-F238E27FC236}">
                <a16:creationId xmlns:a16="http://schemas.microsoft.com/office/drawing/2014/main" id="{4292C00A-0B77-4298-B3A6-689C5BDD3EB5}"/>
              </a:ext>
            </a:extLst>
          </p:cNvPr>
          <p:cNvSpPr/>
          <p:nvPr/>
        </p:nvSpPr>
        <p:spPr>
          <a:xfrm>
            <a:off x="2817178" y="3067607"/>
            <a:ext cx="6452560" cy="910152"/>
          </a:xfrm>
          <a:prstGeom prst="bevel">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a:extLst>
              <a:ext uri="{FF2B5EF4-FFF2-40B4-BE49-F238E27FC236}">
                <a16:creationId xmlns:a16="http://schemas.microsoft.com/office/drawing/2014/main" id="{9AF046C6-F8B3-4F93-8435-1B56FC835D5D}"/>
              </a:ext>
            </a:extLst>
          </p:cNvPr>
          <p:cNvSpPr txBox="1">
            <a:spLocks/>
          </p:cNvSpPr>
          <p:nvPr/>
        </p:nvSpPr>
        <p:spPr>
          <a:xfrm>
            <a:off x="3058718" y="3300847"/>
            <a:ext cx="5900468" cy="64437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b="1" dirty="0">
                <a:solidFill>
                  <a:srgbClr val="7030A0"/>
                </a:solidFill>
                <a:latin typeface="メイリオ" panose="020B0604030504040204" pitchFamily="50" charset="-128"/>
                <a:ea typeface="メイリオ" panose="020B0604030504040204" pitchFamily="50" charset="-128"/>
              </a:rPr>
              <a:t>時間外労働を削減する</a:t>
            </a:r>
          </a:p>
        </p:txBody>
      </p:sp>
      <p:sp>
        <p:nvSpPr>
          <p:cNvPr id="9" name="四角形: 角度付き 8">
            <a:extLst>
              <a:ext uri="{FF2B5EF4-FFF2-40B4-BE49-F238E27FC236}">
                <a16:creationId xmlns:a16="http://schemas.microsoft.com/office/drawing/2014/main" id="{63D001A0-DC80-4567-A402-AAD64DFA9A09}"/>
              </a:ext>
            </a:extLst>
          </p:cNvPr>
          <p:cNvSpPr/>
          <p:nvPr/>
        </p:nvSpPr>
        <p:spPr>
          <a:xfrm>
            <a:off x="2817178" y="4080292"/>
            <a:ext cx="6452560" cy="910152"/>
          </a:xfrm>
          <a:prstGeom prst="bevel">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1">
            <a:extLst>
              <a:ext uri="{FF2B5EF4-FFF2-40B4-BE49-F238E27FC236}">
                <a16:creationId xmlns:a16="http://schemas.microsoft.com/office/drawing/2014/main" id="{6BCF8103-5AFC-4B76-9FAD-46AD6767D803}"/>
              </a:ext>
            </a:extLst>
          </p:cNvPr>
          <p:cNvSpPr txBox="1">
            <a:spLocks/>
          </p:cNvSpPr>
          <p:nvPr/>
        </p:nvSpPr>
        <p:spPr>
          <a:xfrm>
            <a:off x="3058718" y="4313532"/>
            <a:ext cx="5900468" cy="64437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600" b="1" dirty="0">
                <a:solidFill>
                  <a:srgbClr val="7030A0"/>
                </a:solidFill>
                <a:latin typeface="メイリオ" panose="020B0604030504040204" pitchFamily="50" charset="-128"/>
                <a:ea typeface="メイリオ" panose="020B0604030504040204" pitchFamily="50" charset="-128"/>
              </a:rPr>
              <a:t>有休の取得日数を増やす</a:t>
            </a:r>
          </a:p>
        </p:txBody>
      </p:sp>
      <p:sp>
        <p:nvSpPr>
          <p:cNvPr id="11" name="四角形: 角を丸くする 10">
            <a:extLst>
              <a:ext uri="{FF2B5EF4-FFF2-40B4-BE49-F238E27FC236}">
                <a16:creationId xmlns:a16="http://schemas.microsoft.com/office/drawing/2014/main" id="{4331A85D-D0DF-471D-8C7E-90080F2B67D0}"/>
              </a:ext>
            </a:extLst>
          </p:cNvPr>
          <p:cNvSpPr/>
          <p:nvPr/>
        </p:nvSpPr>
        <p:spPr>
          <a:xfrm>
            <a:off x="2644649" y="5133233"/>
            <a:ext cx="6814869" cy="1547010"/>
          </a:xfrm>
          <a:prstGeom prst="roundRect">
            <a:avLst>
              <a:gd name="adj" fmla="val 14563"/>
            </a:avLst>
          </a:prstGeom>
          <a:solidFill>
            <a:srgbClr val="7030A0"/>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タイトル 1">
            <a:extLst>
              <a:ext uri="{FF2B5EF4-FFF2-40B4-BE49-F238E27FC236}">
                <a16:creationId xmlns:a16="http://schemas.microsoft.com/office/drawing/2014/main" id="{4B452874-E48B-48FB-BA7F-CE923CFA7ABB}"/>
              </a:ext>
            </a:extLst>
          </p:cNvPr>
          <p:cNvSpPr txBox="1">
            <a:spLocks/>
          </p:cNvSpPr>
          <p:nvPr/>
        </p:nvSpPr>
        <p:spPr>
          <a:xfrm>
            <a:off x="2903442" y="5188653"/>
            <a:ext cx="6366295" cy="1547010"/>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3200" b="1" dirty="0">
                <a:solidFill>
                  <a:schemeClr val="bg1"/>
                </a:solidFill>
                <a:latin typeface="メイリオ" panose="020B0604030504040204" pitchFamily="50" charset="-128"/>
                <a:ea typeface="メイリオ" panose="020B0604030504040204" pitchFamily="50" charset="-128"/>
              </a:rPr>
              <a:t>総労働時間を短縮するためには</a:t>
            </a:r>
            <a:endParaRPr lang="en-US" altLang="ja-JP" sz="3200" b="1" dirty="0">
              <a:solidFill>
                <a:schemeClr val="bg1"/>
              </a:solidFill>
              <a:latin typeface="メイリオ" panose="020B0604030504040204" pitchFamily="50" charset="-128"/>
              <a:ea typeface="メイリオ" panose="020B0604030504040204" pitchFamily="50" charset="-128"/>
            </a:endParaRPr>
          </a:p>
          <a:p>
            <a:pPr algn="l">
              <a:lnSpc>
                <a:spcPct val="100000"/>
              </a:lnSpc>
            </a:pPr>
            <a:r>
              <a:rPr lang="ja-JP" altLang="en-US" sz="3200" b="1" dirty="0">
                <a:solidFill>
                  <a:schemeClr val="bg1"/>
                </a:solidFill>
                <a:latin typeface="メイリオ" panose="020B0604030504040204" pitchFamily="50" charset="-128"/>
                <a:ea typeface="メイリオ" panose="020B0604030504040204" pitchFamily="50" charset="-128"/>
              </a:rPr>
              <a:t>どんなやり方が効果的か、</a:t>
            </a:r>
            <a:endParaRPr lang="en-US" altLang="ja-JP" sz="3200" b="1" dirty="0">
              <a:solidFill>
                <a:schemeClr val="bg1"/>
              </a:solidFill>
              <a:latin typeface="メイリオ" panose="020B0604030504040204" pitchFamily="50" charset="-128"/>
              <a:ea typeface="メイリオ" panose="020B0604030504040204" pitchFamily="50" charset="-128"/>
            </a:endParaRPr>
          </a:p>
          <a:p>
            <a:pPr algn="l">
              <a:lnSpc>
                <a:spcPct val="100000"/>
              </a:lnSpc>
            </a:pPr>
            <a:r>
              <a:rPr lang="ja-JP" altLang="en-US" sz="3200" b="1" dirty="0">
                <a:solidFill>
                  <a:schemeClr val="bg1"/>
                </a:solidFill>
                <a:latin typeface="メイリオ" panose="020B0604030504040204" pitchFamily="50" charset="-128"/>
                <a:ea typeface="メイリオ" panose="020B0604030504040204" pitchFamily="50" charset="-128"/>
              </a:rPr>
              <a:t>について考えてみよう</a:t>
            </a:r>
            <a:endParaRPr lang="en-US" altLang="ja-JP" sz="3200" b="1" dirty="0">
              <a:solidFill>
                <a:schemeClr val="bg1"/>
              </a:solidFill>
              <a:latin typeface="メイリオ" panose="020B0604030504040204" pitchFamily="50" charset="-128"/>
              <a:ea typeface="メイリオ" panose="020B0604030504040204" pitchFamily="50" charset="-128"/>
            </a:endParaRPr>
          </a:p>
        </p:txBody>
      </p:sp>
      <p:sp>
        <p:nvSpPr>
          <p:cNvPr id="14" name="Text Box 5">
            <a:extLst>
              <a:ext uri="{FF2B5EF4-FFF2-40B4-BE49-F238E27FC236}">
                <a16:creationId xmlns:a16="http://schemas.microsoft.com/office/drawing/2014/main" id="{0A8B07DF-1D25-43B1-A133-04F3CD880837}"/>
              </a:ext>
            </a:extLst>
          </p:cNvPr>
          <p:cNvSpPr txBox="1">
            <a:spLocks noChangeArrowheads="1"/>
          </p:cNvSpPr>
          <p:nvPr/>
        </p:nvSpPr>
        <p:spPr bwMode="auto">
          <a:xfrm>
            <a:off x="1163782" y="754199"/>
            <a:ext cx="107234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2800" b="1" dirty="0">
                <a:solidFill>
                  <a:schemeClr val="tx1">
                    <a:lumMod val="85000"/>
                    <a:lumOff val="15000"/>
                  </a:schemeClr>
                </a:solidFill>
                <a:latin typeface="メイリオ" panose="020B0604030504040204" pitchFamily="50" charset="-128"/>
                <a:ea typeface="メイリオ" panose="020B0604030504040204" pitchFamily="50" charset="-128"/>
              </a:rPr>
              <a:t>労働時間の短縮</a:t>
            </a:r>
          </a:p>
        </p:txBody>
      </p:sp>
      <p:sp>
        <p:nvSpPr>
          <p:cNvPr id="15" name="スライド番号プレースホルダー 5">
            <a:extLst>
              <a:ext uri="{FF2B5EF4-FFF2-40B4-BE49-F238E27FC236}">
                <a16:creationId xmlns:a16="http://schemas.microsoft.com/office/drawing/2014/main" id="{553898ED-E9D0-4190-AB0B-AB4786631C2F}"/>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28</a:t>
            </a:fld>
            <a:endParaRPr lang="en-US" sz="1800" dirty="0">
              <a:solidFill>
                <a:schemeClr val="tx1"/>
              </a:solidFill>
            </a:endParaRPr>
          </a:p>
        </p:txBody>
      </p:sp>
      <p:sp>
        <p:nvSpPr>
          <p:cNvPr id="18" name="四角形: 1 つの角を切り取る 17">
            <a:extLst>
              <a:ext uri="{FF2B5EF4-FFF2-40B4-BE49-F238E27FC236}">
                <a16:creationId xmlns:a16="http://schemas.microsoft.com/office/drawing/2014/main" id="{6252450C-D284-4C5A-A51C-585B8A8FD36A}"/>
              </a:ext>
            </a:extLst>
          </p:cNvPr>
          <p:cNvSpPr/>
          <p:nvPr/>
        </p:nvSpPr>
        <p:spPr>
          <a:xfrm>
            <a:off x="0" y="1157214"/>
            <a:ext cx="8928000" cy="54000"/>
          </a:xfrm>
          <a:prstGeom prst="snip1Rect">
            <a:avLst>
              <a:gd name="adj"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Text Box 5">
            <a:extLst>
              <a:ext uri="{FF2B5EF4-FFF2-40B4-BE49-F238E27FC236}">
                <a16:creationId xmlns:a16="http://schemas.microsoft.com/office/drawing/2014/main" id="{66467812-FC12-40B9-A7D3-F3A1CE0CD81E}"/>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１６．労働条件について⑦</a:t>
            </a:r>
          </a:p>
        </p:txBody>
      </p:sp>
    </p:spTree>
    <p:extLst>
      <p:ext uri="{BB962C8B-B14F-4D97-AF65-F5344CB8AC3E}">
        <p14:creationId xmlns:p14="http://schemas.microsoft.com/office/powerpoint/2010/main" val="3139895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a:extLst>
              <a:ext uri="{FF2B5EF4-FFF2-40B4-BE49-F238E27FC236}">
                <a16:creationId xmlns:a16="http://schemas.microsoft.com/office/drawing/2014/main" id="{6105D37C-71DB-4530-BE12-5978AABDD8C1}"/>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Text Box 5">
            <a:extLst>
              <a:ext uri="{FF2B5EF4-FFF2-40B4-BE49-F238E27FC236}">
                <a16:creationId xmlns:a16="http://schemas.microsoft.com/office/drawing/2014/main" id="{1B40235D-B18C-4006-8190-E3CFA6EE0FE6}"/>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１７．政策制度、政治活動①</a:t>
            </a:r>
          </a:p>
        </p:txBody>
      </p:sp>
      <p:sp>
        <p:nvSpPr>
          <p:cNvPr id="5" name="Text Box 5">
            <a:extLst>
              <a:ext uri="{FF2B5EF4-FFF2-40B4-BE49-F238E27FC236}">
                <a16:creationId xmlns:a16="http://schemas.microsoft.com/office/drawing/2014/main" id="{B24F3B4A-421C-4DFC-B9F0-34A2E9B8E35E}"/>
              </a:ext>
            </a:extLst>
          </p:cNvPr>
          <p:cNvSpPr txBox="1">
            <a:spLocks noChangeArrowheads="1"/>
          </p:cNvSpPr>
          <p:nvPr/>
        </p:nvSpPr>
        <p:spPr bwMode="auto">
          <a:xfrm>
            <a:off x="1163782" y="754199"/>
            <a:ext cx="107234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2800" b="1" dirty="0">
                <a:solidFill>
                  <a:schemeClr val="tx1">
                    <a:lumMod val="85000"/>
                    <a:lumOff val="15000"/>
                  </a:schemeClr>
                </a:solidFill>
                <a:latin typeface="メイリオ" panose="020B0604030504040204" pitchFamily="50" charset="-128"/>
                <a:ea typeface="メイリオ" panose="020B0604030504040204" pitchFamily="50" charset="-128"/>
              </a:rPr>
              <a:t>政策制度要請</a:t>
            </a:r>
          </a:p>
        </p:txBody>
      </p:sp>
      <p:pic>
        <p:nvPicPr>
          <p:cNvPr id="6" name="図 5">
            <a:extLst>
              <a:ext uri="{FF2B5EF4-FFF2-40B4-BE49-F238E27FC236}">
                <a16:creationId xmlns:a16="http://schemas.microsoft.com/office/drawing/2014/main" id="{06E39270-FEE4-40E8-BB5D-DF6CBF063F66}"/>
              </a:ext>
            </a:extLst>
          </p:cNvPr>
          <p:cNvPicPr>
            <a:picLocks noChangeAspect="1"/>
          </p:cNvPicPr>
          <p:nvPr/>
        </p:nvPicPr>
        <p:blipFill>
          <a:blip r:embed="rId2"/>
          <a:stretch>
            <a:fillRect/>
          </a:stretch>
        </p:blipFill>
        <p:spPr>
          <a:xfrm>
            <a:off x="5837653" y="2565266"/>
            <a:ext cx="2936054" cy="2791657"/>
          </a:xfrm>
          <a:prstGeom prst="rect">
            <a:avLst/>
          </a:prstGeom>
        </p:spPr>
      </p:pic>
      <p:pic>
        <p:nvPicPr>
          <p:cNvPr id="7" name="図 6">
            <a:extLst>
              <a:ext uri="{FF2B5EF4-FFF2-40B4-BE49-F238E27FC236}">
                <a16:creationId xmlns:a16="http://schemas.microsoft.com/office/drawing/2014/main" id="{840F4698-5616-450E-9685-20F929B395A4}"/>
              </a:ext>
            </a:extLst>
          </p:cNvPr>
          <p:cNvPicPr>
            <a:picLocks noChangeAspect="1"/>
          </p:cNvPicPr>
          <p:nvPr/>
        </p:nvPicPr>
        <p:blipFill>
          <a:blip r:embed="rId3"/>
          <a:stretch>
            <a:fillRect/>
          </a:stretch>
        </p:blipFill>
        <p:spPr>
          <a:xfrm>
            <a:off x="1628579" y="2916195"/>
            <a:ext cx="915497" cy="1080000"/>
          </a:xfrm>
          <a:prstGeom prst="rect">
            <a:avLst/>
          </a:prstGeom>
        </p:spPr>
      </p:pic>
      <p:pic>
        <p:nvPicPr>
          <p:cNvPr id="8" name="図 7">
            <a:extLst>
              <a:ext uri="{FF2B5EF4-FFF2-40B4-BE49-F238E27FC236}">
                <a16:creationId xmlns:a16="http://schemas.microsoft.com/office/drawing/2014/main" id="{FE0F7E05-242B-46D6-8787-548B91F793DD}"/>
              </a:ext>
            </a:extLst>
          </p:cNvPr>
          <p:cNvPicPr>
            <a:picLocks noChangeAspect="1"/>
          </p:cNvPicPr>
          <p:nvPr/>
        </p:nvPicPr>
        <p:blipFill>
          <a:blip r:embed="rId4"/>
          <a:stretch>
            <a:fillRect/>
          </a:stretch>
        </p:blipFill>
        <p:spPr>
          <a:xfrm>
            <a:off x="3924473" y="3124782"/>
            <a:ext cx="1005516" cy="720000"/>
          </a:xfrm>
          <a:prstGeom prst="rect">
            <a:avLst/>
          </a:prstGeom>
        </p:spPr>
      </p:pic>
      <p:pic>
        <p:nvPicPr>
          <p:cNvPr id="9" name="図 8">
            <a:extLst>
              <a:ext uri="{FF2B5EF4-FFF2-40B4-BE49-F238E27FC236}">
                <a16:creationId xmlns:a16="http://schemas.microsoft.com/office/drawing/2014/main" id="{10C4BE3F-446C-452F-822E-B6F4856DCC08}"/>
              </a:ext>
            </a:extLst>
          </p:cNvPr>
          <p:cNvPicPr>
            <a:picLocks noChangeAspect="1"/>
          </p:cNvPicPr>
          <p:nvPr/>
        </p:nvPicPr>
        <p:blipFill>
          <a:blip r:embed="rId5"/>
          <a:stretch>
            <a:fillRect/>
          </a:stretch>
        </p:blipFill>
        <p:spPr>
          <a:xfrm>
            <a:off x="2850752" y="2404782"/>
            <a:ext cx="767045" cy="1080000"/>
          </a:xfrm>
          <a:prstGeom prst="rect">
            <a:avLst/>
          </a:prstGeom>
        </p:spPr>
      </p:pic>
      <p:pic>
        <p:nvPicPr>
          <p:cNvPr id="10" name="図 9">
            <a:extLst>
              <a:ext uri="{FF2B5EF4-FFF2-40B4-BE49-F238E27FC236}">
                <a16:creationId xmlns:a16="http://schemas.microsoft.com/office/drawing/2014/main" id="{C552D0FE-448C-4070-8FCB-3016634323E7}"/>
              </a:ext>
            </a:extLst>
          </p:cNvPr>
          <p:cNvPicPr>
            <a:picLocks noChangeAspect="1"/>
          </p:cNvPicPr>
          <p:nvPr/>
        </p:nvPicPr>
        <p:blipFill>
          <a:blip r:embed="rId6"/>
          <a:stretch>
            <a:fillRect/>
          </a:stretch>
        </p:blipFill>
        <p:spPr>
          <a:xfrm>
            <a:off x="3394219" y="4202072"/>
            <a:ext cx="1063037" cy="1080000"/>
          </a:xfrm>
          <a:prstGeom prst="rect">
            <a:avLst/>
          </a:prstGeom>
        </p:spPr>
      </p:pic>
      <p:sp>
        <p:nvSpPr>
          <p:cNvPr id="11" name="タイトル 1">
            <a:extLst>
              <a:ext uri="{FF2B5EF4-FFF2-40B4-BE49-F238E27FC236}">
                <a16:creationId xmlns:a16="http://schemas.microsoft.com/office/drawing/2014/main" id="{1EC0922B-B0A8-47C5-BBA6-5A06C3D8D1DD}"/>
              </a:ext>
            </a:extLst>
          </p:cNvPr>
          <p:cNvSpPr txBox="1">
            <a:spLocks/>
          </p:cNvSpPr>
          <p:nvPr/>
        </p:nvSpPr>
        <p:spPr>
          <a:xfrm>
            <a:off x="429492" y="1572781"/>
            <a:ext cx="11152908" cy="48490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en-US" altLang="ja-JP" sz="3200" b="1" dirty="0">
                <a:solidFill>
                  <a:srgbClr val="7030A0"/>
                </a:solidFill>
                <a:latin typeface="メイリオ" panose="020B0604030504040204" pitchFamily="50" charset="-128"/>
                <a:ea typeface="メイリオ" panose="020B0604030504040204" pitchFamily="50" charset="-128"/>
              </a:rPr>
              <a:t>【</a:t>
            </a:r>
            <a:r>
              <a:rPr lang="ja-JP" altLang="en-US" sz="3200" b="1" dirty="0">
                <a:solidFill>
                  <a:srgbClr val="7030A0"/>
                </a:solidFill>
                <a:latin typeface="メイリオ" panose="020B0604030504040204" pitchFamily="50" charset="-128"/>
                <a:ea typeface="メイリオ" panose="020B0604030504040204" pitchFamily="50" charset="-128"/>
              </a:rPr>
              <a:t>会社の中だけでは解決できない課題がある</a:t>
            </a:r>
            <a:r>
              <a:rPr lang="en-US" altLang="ja-JP" sz="3200" b="1" dirty="0">
                <a:solidFill>
                  <a:srgbClr val="7030A0"/>
                </a:solidFill>
                <a:latin typeface="メイリオ" panose="020B0604030504040204" pitchFamily="50" charset="-128"/>
                <a:ea typeface="メイリオ" panose="020B0604030504040204" pitchFamily="50" charset="-128"/>
              </a:rPr>
              <a:t>】</a:t>
            </a:r>
            <a:endParaRPr lang="ja-JP" altLang="en-US" sz="3200" b="1" dirty="0">
              <a:solidFill>
                <a:srgbClr val="7030A0"/>
              </a:solidFill>
              <a:latin typeface="メイリオ" panose="020B0604030504040204" pitchFamily="50" charset="-128"/>
              <a:ea typeface="メイリオ" panose="020B0604030504040204" pitchFamily="50" charset="-128"/>
            </a:endParaRPr>
          </a:p>
        </p:txBody>
      </p:sp>
      <p:pic>
        <p:nvPicPr>
          <p:cNvPr id="12" name="図 11">
            <a:extLst>
              <a:ext uri="{FF2B5EF4-FFF2-40B4-BE49-F238E27FC236}">
                <a16:creationId xmlns:a16="http://schemas.microsoft.com/office/drawing/2014/main" id="{F4BE4BF2-53BF-4747-9AA7-83C29AAA4FBD}"/>
              </a:ext>
            </a:extLst>
          </p:cNvPr>
          <p:cNvPicPr>
            <a:picLocks noChangeAspect="1"/>
          </p:cNvPicPr>
          <p:nvPr/>
        </p:nvPicPr>
        <p:blipFill>
          <a:blip r:embed="rId7"/>
          <a:stretch>
            <a:fillRect/>
          </a:stretch>
        </p:blipFill>
        <p:spPr>
          <a:xfrm>
            <a:off x="2174727" y="4152789"/>
            <a:ext cx="881380" cy="1080000"/>
          </a:xfrm>
          <a:prstGeom prst="rect">
            <a:avLst/>
          </a:prstGeom>
        </p:spPr>
      </p:pic>
      <p:sp>
        <p:nvSpPr>
          <p:cNvPr id="13" name="楕円 12">
            <a:extLst>
              <a:ext uri="{FF2B5EF4-FFF2-40B4-BE49-F238E27FC236}">
                <a16:creationId xmlns:a16="http://schemas.microsoft.com/office/drawing/2014/main" id="{F93EBEFD-220D-4263-B692-A7208D9E2A6B}"/>
              </a:ext>
            </a:extLst>
          </p:cNvPr>
          <p:cNvSpPr/>
          <p:nvPr/>
        </p:nvSpPr>
        <p:spPr>
          <a:xfrm>
            <a:off x="1766250" y="2400793"/>
            <a:ext cx="3162491" cy="3162491"/>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タイトル 1">
            <a:extLst>
              <a:ext uri="{FF2B5EF4-FFF2-40B4-BE49-F238E27FC236}">
                <a16:creationId xmlns:a16="http://schemas.microsoft.com/office/drawing/2014/main" id="{45BB84FB-BF79-4AEA-8080-9991D1818EED}"/>
              </a:ext>
            </a:extLst>
          </p:cNvPr>
          <p:cNvSpPr txBox="1">
            <a:spLocks/>
          </p:cNvSpPr>
          <p:nvPr/>
        </p:nvSpPr>
        <p:spPr>
          <a:xfrm>
            <a:off x="1314286" y="3050462"/>
            <a:ext cx="377135" cy="67777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latin typeface="メイリオ" panose="020B0604030504040204" pitchFamily="50" charset="-128"/>
                <a:ea typeface="メイリオ" panose="020B0604030504040204" pitchFamily="50" charset="-128"/>
              </a:rPr>
              <a:t>税金</a:t>
            </a:r>
          </a:p>
        </p:txBody>
      </p:sp>
      <p:sp>
        <p:nvSpPr>
          <p:cNvPr id="15" name="タイトル 1">
            <a:extLst>
              <a:ext uri="{FF2B5EF4-FFF2-40B4-BE49-F238E27FC236}">
                <a16:creationId xmlns:a16="http://schemas.microsoft.com/office/drawing/2014/main" id="{883A449D-F7E1-4862-A794-13BB193BB13F}"/>
              </a:ext>
            </a:extLst>
          </p:cNvPr>
          <p:cNvSpPr txBox="1">
            <a:spLocks/>
          </p:cNvSpPr>
          <p:nvPr/>
        </p:nvSpPr>
        <p:spPr>
          <a:xfrm>
            <a:off x="2923147" y="2033651"/>
            <a:ext cx="1154757" cy="36714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latin typeface="メイリオ" panose="020B0604030504040204" pitchFamily="50" charset="-128"/>
                <a:ea typeface="メイリオ" panose="020B0604030504040204" pitchFamily="50" charset="-128"/>
              </a:rPr>
              <a:t>年金</a:t>
            </a:r>
          </a:p>
        </p:txBody>
      </p:sp>
      <p:sp>
        <p:nvSpPr>
          <p:cNvPr id="16" name="タイトル 1">
            <a:extLst>
              <a:ext uri="{FF2B5EF4-FFF2-40B4-BE49-F238E27FC236}">
                <a16:creationId xmlns:a16="http://schemas.microsoft.com/office/drawing/2014/main" id="{80ABF857-06D2-443B-B0B1-8CDB4E400C41}"/>
              </a:ext>
            </a:extLst>
          </p:cNvPr>
          <p:cNvSpPr txBox="1">
            <a:spLocks/>
          </p:cNvSpPr>
          <p:nvPr/>
        </p:nvSpPr>
        <p:spPr>
          <a:xfrm>
            <a:off x="4946800" y="3141110"/>
            <a:ext cx="533118" cy="793624"/>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latin typeface="メイリオ" panose="020B0604030504040204" pitchFamily="50" charset="-128"/>
                <a:ea typeface="メイリオ" panose="020B0604030504040204" pitchFamily="50" charset="-128"/>
              </a:rPr>
              <a:t>医療</a:t>
            </a:r>
          </a:p>
        </p:txBody>
      </p:sp>
      <p:sp>
        <p:nvSpPr>
          <p:cNvPr id="17" name="タイトル 1">
            <a:extLst>
              <a:ext uri="{FF2B5EF4-FFF2-40B4-BE49-F238E27FC236}">
                <a16:creationId xmlns:a16="http://schemas.microsoft.com/office/drawing/2014/main" id="{03A7E1A0-692B-4AD4-ACCD-D08A54C00A80}"/>
              </a:ext>
            </a:extLst>
          </p:cNvPr>
          <p:cNvSpPr txBox="1">
            <a:spLocks/>
          </p:cNvSpPr>
          <p:nvPr/>
        </p:nvSpPr>
        <p:spPr>
          <a:xfrm>
            <a:off x="3949452" y="5374787"/>
            <a:ext cx="1154757" cy="36714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latin typeface="メイリオ" panose="020B0604030504040204" pitchFamily="50" charset="-128"/>
                <a:ea typeface="メイリオ" panose="020B0604030504040204" pitchFamily="50" charset="-128"/>
              </a:rPr>
              <a:t>介護</a:t>
            </a:r>
          </a:p>
        </p:txBody>
      </p:sp>
      <p:sp>
        <p:nvSpPr>
          <p:cNvPr id="18" name="タイトル 1">
            <a:extLst>
              <a:ext uri="{FF2B5EF4-FFF2-40B4-BE49-F238E27FC236}">
                <a16:creationId xmlns:a16="http://schemas.microsoft.com/office/drawing/2014/main" id="{5B2E7437-3FC1-451E-8A6E-57445A095F3F}"/>
              </a:ext>
            </a:extLst>
          </p:cNvPr>
          <p:cNvSpPr txBox="1">
            <a:spLocks/>
          </p:cNvSpPr>
          <p:nvPr/>
        </p:nvSpPr>
        <p:spPr>
          <a:xfrm>
            <a:off x="1765002" y="5352736"/>
            <a:ext cx="1154757" cy="36714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latin typeface="メイリオ" panose="020B0604030504040204" pitchFamily="50" charset="-128"/>
                <a:ea typeface="メイリオ" panose="020B0604030504040204" pitchFamily="50" charset="-128"/>
              </a:rPr>
              <a:t>子育て</a:t>
            </a:r>
          </a:p>
        </p:txBody>
      </p:sp>
      <p:sp>
        <p:nvSpPr>
          <p:cNvPr id="19" name="タイトル 1">
            <a:extLst>
              <a:ext uri="{FF2B5EF4-FFF2-40B4-BE49-F238E27FC236}">
                <a16:creationId xmlns:a16="http://schemas.microsoft.com/office/drawing/2014/main" id="{B229437D-D195-447B-BE80-3988C1C29492}"/>
              </a:ext>
            </a:extLst>
          </p:cNvPr>
          <p:cNvSpPr txBox="1">
            <a:spLocks/>
          </p:cNvSpPr>
          <p:nvPr/>
        </p:nvSpPr>
        <p:spPr>
          <a:xfrm>
            <a:off x="9419033" y="3069373"/>
            <a:ext cx="667806" cy="1853643"/>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200" b="1" dirty="0">
                <a:solidFill>
                  <a:srgbClr val="FF0000"/>
                </a:solidFill>
                <a:latin typeface="メイリオ" panose="020B0604030504040204" pitchFamily="50" charset="-128"/>
                <a:ea typeface="メイリオ" panose="020B0604030504040204" pitchFamily="50" charset="-128"/>
              </a:rPr>
              <a:t>労働組合</a:t>
            </a:r>
          </a:p>
        </p:txBody>
      </p:sp>
      <p:sp>
        <p:nvSpPr>
          <p:cNvPr id="20" name="矢印: 右 19">
            <a:extLst>
              <a:ext uri="{FF2B5EF4-FFF2-40B4-BE49-F238E27FC236}">
                <a16:creationId xmlns:a16="http://schemas.microsoft.com/office/drawing/2014/main" id="{C50A8C56-993D-4AAE-B352-6E8A4FF1A94B}"/>
              </a:ext>
            </a:extLst>
          </p:cNvPr>
          <p:cNvSpPr/>
          <p:nvPr/>
        </p:nvSpPr>
        <p:spPr>
          <a:xfrm flipH="1">
            <a:off x="8726976" y="3728233"/>
            <a:ext cx="673997" cy="4849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矢印: 右 20">
            <a:extLst>
              <a:ext uri="{FF2B5EF4-FFF2-40B4-BE49-F238E27FC236}">
                <a16:creationId xmlns:a16="http://schemas.microsoft.com/office/drawing/2014/main" id="{F061B867-9319-46C3-9A79-99DB20759803}"/>
              </a:ext>
            </a:extLst>
          </p:cNvPr>
          <p:cNvSpPr/>
          <p:nvPr/>
        </p:nvSpPr>
        <p:spPr>
          <a:xfrm flipH="1">
            <a:off x="5104209" y="3728233"/>
            <a:ext cx="673997" cy="4849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タイトル 1">
            <a:extLst>
              <a:ext uri="{FF2B5EF4-FFF2-40B4-BE49-F238E27FC236}">
                <a16:creationId xmlns:a16="http://schemas.microsoft.com/office/drawing/2014/main" id="{4CFAF669-3070-42BC-BD36-2E695AFC5226}"/>
              </a:ext>
            </a:extLst>
          </p:cNvPr>
          <p:cNvSpPr txBox="1">
            <a:spLocks/>
          </p:cNvSpPr>
          <p:nvPr/>
        </p:nvSpPr>
        <p:spPr>
          <a:xfrm>
            <a:off x="5895278" y="4509218"/>
            <a:ext cx="1154757" cy="36714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メイリオ" panose="020B0604030504040204" pitchFamily="50" charset="-128"/>
                <a:ea typeface="メイリオ" panose="020B0604030504040204" pitchFamily="50" charset="-128"/>
              </a:rPr>
              <a:t>連合</a:t>
            </a:r>
          </a:p>
        </p:txBody>
      </p:sp>
      <p:sp>
        <p:nvSpPr>
          <p:cNvPr id="23" name="タイトル 1">
            <a:extLst>
              <a:ext uri="{FF2B5EF4-FFF2-40B4-BE49-F238E27FC236}">
                <a16:creationId xmlns:a16="http://schemas.microsoft.com/office/drawing/2014/main" id="{6E856D2C-AA7A-4CED-830A-D719894DF1E0}"/>
              </a:ext>
            </a:extLst>
          </p:cNvPr>
          <p:cNvSpPr txBox="1">
            <a:spLocks/>
          </p:cNvSpPr>
          <p:nvPr/>
        </p:nvSpPr>
        <p:spPr>
          <a:xfrm>
            <a:off x="7595878" y="4509218"/>
            <a:ext cx="1154757" cy="36714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メイリオ" panose="020B0604030504040204" pitchFamily="50" charset="-128"/>
                <a:ea typeface="メイリオ" panose="020B0604030504040204" pitchFamily="50" charset="-128"/>
              </a:rPr>
              <a:t>産別</a:t>
            </a:r>
          </a:p>
        </p:txBody>
      </p:sp>
      <p:sp>
        <p:nvSpPr>
          <p:cNvPr id="24" name="タイトル 1">
            <a:extLst>
              <a:ext uri="{FF2B5EF4-FFF2-40B4-BE49-F238E27FC236}">
                <a16:creationId xmlns:a16="http://schemas.microsoft.com/office/drawing/2014/main" id="{420CEF81-C84F-49F5-9BCD-C014106D24F8}"/>
              </a:ext>
            </a:extLst>
          </p:cNvPr>
          <p:cNvSpPr txBox="1">
            <a:spLocks/>
          </p:cNvSpPr>
          <p:nvPr/>
        </p:nvSpPr>
        <p:spPr>
          <a:xfrm>
            <a:off x="6722225" y="2977943"/>
            <a:ext cx="1154757" cy="36714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latin typeface="メイリオ" panose="020B0604030504040204" pitchFamily="50" charset="-128"/>
                <a:ea typeface="メイリオ" panose="020B0604030504040204" pitchFamily="50" charset="-128"/>
              </a:rPr>
              <a:t>政治</a:t>
            </a:r>
          </a:p>
        </p:txBody>
      </p:sp>
      <p:sp>
        <p:nvSpPr>
          <p:cNvPr id="25" name="タイトル 1">
            <a:extLst>
              <a:ext uri="{FF2B5EF4-FFF2-40B4-BE49-F238E27FC236}">
                <a16:creationId xmlns:a16="http://schemas.microsoft.com/office/drawing/2014/main" id="{A589930E-42AA-4E53-BDC0-5F5A375BF8F9}"/>
              </a:ext>
            </a:extLst>
          </p:cNvPr>
          <p:cNvSpPr txBox="1">
            <a:spLocks/>
          </p:cNvSpPr>
          <p:nvPr/>
        </p:nvSpPr>
        <p:spPr>
          <a:xfrm>
            <a:off x="5013581" y="2217434"/>
            <a:ext cx="4881717" cy="48490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accent2">
                    <a:lumMod val="75000"/>
                  </a:schemeClr>
                </a:solidFill>
                <a:latin typeface="メイリオ" panose="020B0604030504040204" pitchFamily="50" charset="-128"/>
                <a:ea typeface="メイリオ" panose="020B0604030504040204" pitchFamily="50" charset="-128"/>
              </a:rPr>
              <a:t>生活の政策課題を解決したい</a:t>
            </a:r>
          </a:p>
        </p:txBody>
      </p:sp>
      <p:sp>
        <p:nvSpPr>
          <p:cNvPr id="26" name="タイトル 1">
            <a:extLst>
              <a:ext uri="{FF2B5EF4-FFF2-40B4-BE49-F238E27FC236}">
                <a16:creationId xmlns:a16="http://schemas.microsoft.com/office/drawing/2014/main" id="{9260679A-3E10-4E22-9FFB-F8E1F91DCAE5}"/>
              </a:ext>
            </a:extLst>
          </p:cNvPr>
          <p:cNvSpPr txBox="1">
            <a:spLocks/>
          </p:cNvSpPr>
          <p:nvPr/>
        </p:nvSpPr>
        <p:spPr>
          <a:xfrm>
            <a:off x="5013581" y="5374787"/>
            <a:ext cx="4881717" cy="48490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accent2">
                    <a:lumMod val="75000"/>
                  </a:schemeClr>
                </a:solidFill>
                <a:latin typeface="メイリオ" panose="020B0604030504040204" pitchFamily="50" charset="-128"/>
                <a:ea typeface="メイリオ" panose="020B0604030504040204" pitchFamily="50" charset="-128"/>
              </a:rPr>
              <a:t>住みよい国・地域にしたい</a:t>
            </a:r>
          </a:p>
        </p:txBody>
      </p:sp>
      <p:sp>
        <p:nvSpPr>
          <p:cNvPr id="27" name="スライド番号プレースホルダー 5">
            <a:extLst>
              <a:ext uri="{FF2B5EF4-FFF2-40B4-BE49-F238E27FC236}">
                <a16:creationId xmlns:a16="http://schemas.microsoft.com/office/drawing/2014/main" id="{60036974-F8D5-479F-A40B-0D928B0E0E6B}"/>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29</a:t>
            </a:fld>
            <a:endParaRPr lang="en-US" sz="1800" dirty="0">
              <a:solidFill>
                <a:schemeClr val="tx1"/>
              </a:solidFill>
            </a:endParaRPr>
          </a:p>
        </p:txBody>
      </p:sp>
      <p:sp>
        <p:nvSpPr>
          <p:cNvPr id="28" name="タイトル 1">
            <a:extLst>
              <a:ext uri="{FF2B5EF4-FFF2-40B4-BE49-F238E27FC236}">
                <a16:creationId xmlns:a16="http://schemas.microsoft.com/office/drawing/2014/main" id="{549A4CCC-76D3-4620-9E99-6452538D5A15}"/>
              </a:ext>
            </a:extLst>
          </p:cNvPr>
          <p:cNvSpPr txBox="1">
            <a:spLocks/>
          </p:cNvSpPr>
          <p:nvPr/>
        </p:nvSpPr>
        <p:spPr>
          <a:xfrm>
            <a:off x="96982" y="5919158"/>
            <a:ext cx="11901053" cy="48490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3400" b="1" dirty="0">
                <a:solidFill>
                  <a:srgbClr val="000099"/>
                </a:solidFill>
                <a:latin typeface="メイリオ" panose="020B0604030504040204" pitchFamily="50" charset="-128"/>
                <a:ea typeface="メイリオ" panose="020B0604030504040204" pitchFamily="50" charset="-128"/>
              </a:rPr>
              <a:t>国や地域の制度を改善するために行政に求めていく活動</a:t>
            </a:r>
          </a:p>
        </p:txBody>
      </p:sp>
      <p:sp>
        <p:nvSpPr>
          <p:cNvPr id="32" name="四角形: 1 つの角を切り取る 31">
            <a:extLst>
              <a:ext uri="{FF2B5EF4-FFF2-40B4-BE49-F238E27FC236}">
                <a16:creationId xmlns:a16="http://schemas.microsoft.com/office/drawing/2014/main" id="{DF51793D-BA80-4E40-A3C6-3776B82F290E}"/>
              </a:ext>
            </a:extLst>
          </p:cNvPr>
          <p:cNvSpPr/>
          <p:nvPr/>
        </p:nvSpPr>
        <p:spPr>
          <a:xfrm>
            <a:off x="0" y="1157214"/>
            <a:ext cx="8928000" cy="54000"/>
          </a:xfrm>
          <a:prstGeom prst="snip1Rect">
            <a:avLst>
              <a:gd name="adj"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9332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584EEFF-0F9F-4286-9D00-F8CB5C543584}"/>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Text Box 5">
            <a:extLst>
              <a:ext uri="{FF2B5EF4-FFF2-40B4-BE49-F238E27FC236}">
                <a16:creationId xmlns:a16="http://schemas.microsoft.com/office/drawing/2014/main" id="{2EA5454D-CD4D-46E9-9F43-7D8E18ECEAD0}"/>
              </a:ext>
            </a:extLst>
          </p:cNvPr>
          <p:cNvSpPr txBox="1">
            <a:spLocks noChangeArrowheads="1"/>
          </p:cNvSpPr>
          <p:nvPr/>
        </p:nvSpPr>
        <p:spPr bwMode="auto">
          <a:xfrm>
            <a:off x="101011" y="89196"/>
            <a:ext cx="998582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１．労働組合ってなに？</a:t>
            </a:r>
          </a:p>
        </p:txBody>
      </p:sp>
      <p:sp>
        <p:nvSpPr>
          <p:cNvPr id="7" name="タイトル 1">
            <a:extLst>
              <a:ext uri="{FF2B5EF4-FFF2-40B4-BE49-F238E27FC236}">
                <a16:creationId xmlns:a16="http://schemas.microsoft.com/office/drawing/2014/main" id="{A6781AA9-E663-44D0-BFC3-CB918F09B3B0}"/>
              </a:ext>
            </a:extLst>
          </p:cNvPr>
          <p:cNvSpPr txBox="1">
            <a:spLocks/>
          </p:cNvSpPr>
          <p:nvPr/>
        </p:nvSpPr>
        <p:spPr>
          <a:xfrm>
            <a:off x="1524000" y="790286"/>
            <a:ext cx="9144000" cy="36021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936000" algn="l"/>
            <a:r>
              <a:rPr lang="ja-JP" altLang="en-US" sz="2600" b="1" dirty="0">
                <a:solidFill>
                  <a:schemeClr val="tx1">
                    <a:lumMod val="95000"/>
                    <a:lumOff val="5000"/>
                  </a:schemeClr>
                </a:solidFill>
                <a:latin typeface="メイリオ" panose="020B0604030504040204" pitchFamily="50" charset="-128"/>
                <a:ea typeface="メイリオ" panose="020B0604030504040204" pitchFamily="50" charset="-128"/>
              </a:rPr>
              <a:t>ひとりの力は小さいけれど、まとまると大きな力に</a:t>
            </a:r>
          </a:p>
        </p:txBody>
      </p:sp>
      <p:grpSp>
        <p:nvGrpSpPr>
          <p:cNvPr id="8" name="グループ化 7">
            <a:extLst>
              <a:ext uri="{FF2B5EF4-FFF2-40B4-BE49-F238E27FC236}">
                <a16:creationId xmlns:a16="http://schemas.microsoft.com/office/drawing/2014/main" id="{1DAB763D-1CFB-47ED-8845-A9A431010653}"/>
              </a:ext>
            </a:extLst>
          </p:cNvPr>
          <p:cNvGrpSpPr/>
          <p:nvPr/>
        </p:nvGrpSpPr>
        <p:grpSpPr>
          <a:xfrm>
            <a:off x="2002211" y="2292626"/>
            <a:ext cx="1090063" cy="1035627"/>
            <a:chOff x="429491" y="3172693"/>
            <a:chExt cx="1537855" cy="1995053"/>
          </a:xfrm>
        </p:grpSpPr>
        <p:cxnSp>
          <p:nvCxnSpPr>
            <p:cNvPr id="9" name="直線コネクタ 8">
              <a:extLst>
                <a:ext uri="{FF2B5EF4-FFF2-40B4-BE49-F238E27FC236}">
                  <a16:creationId xmlns:a16="http://schemas.microsoft.com/office/drawing/2014/main" id="{F8B14264-4EB7-4D35-996B-59665455B5DE}"/>
                </a:ext>
              </a:extLst>
            </p:cNvPr>
            <p:cNvCxnSpPr>
              <a:cxnSpLocks/>
            </p:cNvCxnSpPr>
            <p:nvPr/>
          </p:nvCxnSpPr>
          <p:spPr>
            <a:xfrm>
              <a:off x="429491" y="5167746"/>
              <a:ext cx="1537855"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29648FBD-30D0-4B40-B3CC-CD868C15F9FA}"/>
                </a:ext>
              </a:extLst>
            </p:cNvPr>
            <p:cNvSpPr/>
            <p:nvPr/>
          </p:nvSpPr>
          <p:spPr>
            <a:xfrm>
              <a:off x="651163" y="3685309"/>
              <a:ext cx="1108365" cy="1482437"/>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70F3F926-4724-4CCB-B227-D07A636C16E5}"/>
                </a:ext>
              </a:extLst>
            </p:cNvPr>
            <p:cNvSpPr/>
            <p:nvPr/>
          </p:nvSpPr>
          <p:spPr>
            <a:xfrm>
              <a:off x="838199" y="3429001"/>
              <a:ext cx="734292" cy="256308"/>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70642E63-85B7-467E-ABD1-B32EA2972333}"/>
                </a:ext>
              </a:extLst>
            </p:cNvPr>
            <p:cNvSpPr/>
            <p:nvPr/>
          </p:nvSpPr>
          <p:spPr>
            <a:xfrm>
              <a:off x="1025236" y="3172693"/>
              <a:ext cx="360219" cy="256308"/>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E7738A46-2005-458C-A3C5-B0536E70EECE}"/>
                </a:ext>
              </a:extLst>
            </p:cNvPr>
            <p:cNvSpPr/>
            <p:nvPr/>
          </p:nvSpPr>
          <p:spPr>
            <a:xfrm>
              <a:off x="771522" y="3889665"/>
              <a:ext cx="187037" cy="256308"/>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366B01CB-CF0E-43D2-A6AF-881A98C40B0E}"/>
                </a:ext>
              </a:extLst>
            </p:cNvPr>
            <p:cNvSpPr/>
            <p:nvPr/>
          </p:nvSpPr>
          <p:spPr>
            <a:xfrm>
              <a:off x="1104899" y="3889665"/>
              <a:ext cx="187037" cy="256308"/>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39AA4ACA-3F58-407B-8710-49957E20458A}"/>
                </a:ext>
              </a:extLst>
            </p:cNvPr>
            <p:cNvSpPr/>
            <p:nvPr/>
          </p:nvSpPr>
          <p:spPr>
            <a:xfrm>
              <a:off x="1432213" y="3889665"/>
              <a:ext cx="187037" cy="256308"/>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5EBE26E1-7F04-4EE2-B366-0D04BE6E9CF6}"/>
                </a:ext>
              </a:extLst>
            </p:cNvPr>
            <p:cNvSpPr/>
            <p:nvPr/>
          </p:nvSpPr>
          <p:spPr>
            <a:xfrm>
              <a:off x="771522" y="4298373"/>
              <a:ext cx="187037" cy="256308"/>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AC534F01-58D7-41DD-ADE5-F2A674B7F5E8}"/>
                </a:ext>
              </a:extLst>
            </p:cNvPr>
            <p:cNvSpPr/>
            <p:nvPr/>
          </p:nvSpPr>
          <p:spPr>
            <a:xfrm>
              <a:off x="1104899" y="4298373"/>
              <a:ext cx="187037" cy="256308"/>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C2988A09-EACA-4073-81AC-E0E5B40FC3FB}"/>
                </a:ext>
              </a:extLst>
            </p:cNvPr>
            <p:cNvSpPr/>
            <p:nvPr/>
          </p:nvSpPr>
          <p:spPr>
            <a:xfrm>
              <a:off x="1432213" y="4298373"/>
              <a:ext cx="187037" cy="256308"/>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F1F93EE6-7472-4404-8B0D-544A36E349D6}"/>
                </a:ext>
              </a:extLst>
            </p:cNvPr>
            <p:cNvSpPr/>
            <p:nvPr/>
          </p:nvSpPr>
          <p:spPr>
            <a:xfrm>
              <a:off x="1104900" y="4705348"/>
              <a:ext cx="187036" cy="462369"/>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0" name="図 19">
            <a:extLst>
              <a:ext uri="{FF2B5EF4-FFF2-40B4-BE49-F238E27FC236}">
                <a16:creationId xmlns:a16="http://schemas.microsoft.com/office/drawing/2014/main" id="{B644AC77-D952-448F-8AA3-0D950F1904CE}"/>
              </a:ext>
            </a:extLst>
          </p:cNvPr>
          <p:cNvPicPr>
            <a:picLocks noChangeAspect="1"/>
          </p:cNvPicPr>
          <p:nvPr/>
        </p:nvPicPr>
        <p:blipFill>
          <a:blip r:embed="rId2"/>
          <a:stretch>
            <a:fillRect/>
          </a:stretch>
        </p:blipFill>
        <p:spPr>
          <a:xfrm>
            <a:off x="3098158" y="2246734"/>
            <a:ext cx="1108365" cy="1120478"/>
          </a:xfrm>
          <a:prstGeom prst="rect">
            <a:avLst/>
          </a:prstGeom>
        </p:spPr>
      </p:pic>
      <p:pic>
        <p:nvPicPr>
          <p:cNvPr id="21" name="図 20">
            <a:extLst>
              <a:ext uri="{FF2B5EF4-FFF2-40B4-BE49-F238E27FC236}">
                <a16:creationId xmlns:a16="http://schemas.microsoft.com/office/drawing/2014/main" id="{8534DC68-95E3-439D-9221-15DD83D279DA}"/>
              </a:ext>
            </a:extLst>
          </p:cNvPr>
          <p:cNvPicPr>
            <a:picLocks noChangeAspect="1"/>
          </p:cNvPicPr>
          <p:nvPr/>
        </p:nvPicPr>
        <p:blipFill>
          <a:blip r:embed="rId3"/>
          <a:stretch>
            <a:fillRect/>
          </a:stretch>
        </p:blipFill>
        <p:spPr>
          <a:xfrm>
            <a:off x="4176816" y="3670267"/>
            <a:ext cx="638936" cy="1143358"/>
          </a:xfrm>
          <a:prstGeom prst="rect">
            <a:avLst/>
          </a:prstGeom>
        </p:spPr>
      </p:pic>
      <p:sp>
        <p:nvSpPr>
          <p:cNvPr id="22" name="乗算記号 21">
            <a:extLst>
              <a:ext uri="{FF2B5EF4-FFF2-40B4-BE49-F238E27FC236}">
                <a16:creationId xmlns:a16="http://schemas.microsoft.com/office/drawing/2014/main" id="{DC740FA5-0574-4B86-8688-045F8CB28A86}"/>
              </a:ext>
            </a:extLst>
          </p:cNvPr>
          <p:cNvSpPr/>
          <p:nvPr/>
        </p:nvSpPr>
        <p:spPr>
          <a:xfrm>
            <a:off x="3421391" y="3336045"/>
            <a:ext cx="631002" cy="576694"/>
          </a:xfrm>
          <a:prstGeom prst="mathMultiply">
            <a:avLst>
              <a:gd name="adj1" fmla="val 10964"/>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矢印: 折線 22">
            <a:extLst>
              <a:ext uri="{FF2B5EF4-FFF2-40B4-BE49-F238E27FC236}">
                <a16:creationId xmlns:a16="http://schemas.microsoft.com/office/drawing/2014/main" id="{38F2339B-AE33-4EF4-8115-F881048A0EBF}"/>
              </a:ext>
            </a:extLst>
          </p:cNvPr>
          <p:cNvSpPr/>
          <p:nvPr/>
        </p:nvSpPr>
        <p:spPr>
          <a:xfrm rot="5400000" flipH="1" flipV="1">
            <a:off x="3586117" y="3892378"/>
            <a:ext cx="515187" cy="500498"/>
          </a:xfrm>
          <a:prstGeom prst="bentArrow">
            <a:avLst>
              <a:gd name="adj1" fmla="val 21572"/>
              <a:gd name="adj2" fmla="val 25000"/>
              <a:gd name="adj3" fmla="val 25000"/>
              <a:gd name="adj4" fmla="val 4375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タイトル 1">
            <a:extLst>
              <a:ext uri="{FF2B5EF4-FFF2-40B4-BE49-F238E27FC236}">
                <a16:creationId xmlns:a16="http://schemas.microsoft.com/office/drawing/2014/main" id="{DF355CC8-C15A-4A18-B21D-2E0B5458A65E}"/>
              </a:ext>
            </a:extLst>
          </p:cNvPr>
          <p:cNvSpPr txBox="1">
            <a:spLocks/>
          </p:cNvSpPr>
          <p:nvPr/>
        </p:nvSpPr>
        <p:spPr>
          <a:xfrm>
            <a:off x="3361399" y="4459103"/>
            <a:ext cx="1154757" cy="484908"/>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latin typeface="メイリオ" panose="020B0604030504040204" pitchFamily="50" charset="-128"/>
                <a:ea typeface="メイリオ" panose="020B0604030504040204" pitchFamily="50" charset="-128"/>
              </a:rPr>
              <a:t>お願い</a:t>
            </a:r>
          </a:p>
        </p:txBody>
      </p:sp>
      <p:grpSp>
        <p:nvGrpSpPr>
          <p:cNvPr id="25" name="グループ化 24">
            <a:extLst>
              <a:ext uri="{FF2B5EF4-FFF2-40B4-BE49-F238E27FC236}">
                <a16:creationId xmlns:a16="http://schemas.microsoft.com/office/drawing/2014/main" id="{ED83287B-852E-4B62-BE31-1D06356FA392}"/>
              </a:ext>
            </a:extLst>
          </p:cNvPr>
          <p:cNvGrpSpPr/>
          <p:nvPr/>
        </p:nvGrpSpPr>
        <p:grpSpPr>
          <a:xfrm>
            <a:off x="7400331" y="2292626"/>
            <a:ext cx="1090063" cy="1035627"/>
            <a:chOff x="429491" y="3172693"/>
            <a:chExt cx="1537855" cy="1995053"/>
          </a:xfrm>
        </p:grpSpPr>
        <p:cxnSp>
          <p:nvCxnSpPr>
            <p:cNvPr id="26" name="直線コネクタ 25">
              <a:extLst>
                <a:ext uri="{FF2B5EF4-FFF2-40B4-BE49-F238E27FC236}">
                  <a16:creationId xmlns:a16="http://schemas.microsoft.com/office/drawing/2014/main" id="{8F308E06-252B-416B-8E15-B5EBBE33BEED}"/>
                </a:ext>
              </a:extLst>
            </p:cNvPr>
            <p:cNvCxnSpPr>
              <a:cxnSpLocks/>
            </p:cNvCxnSpPr>
            <p:nvPr/>
          </p:nvCxnSpPr>
          <p:spPr>
            <a:xfrm>
              <a:off x="429491" y="5167746"/>
              <a:ext cx="1537855"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正方形/長方形 26">
              <a:extLst>
                <a:ext uri="{FF2B5EF4-FFF2-40B4-BE49-F238E27FC236}">
                  <a16:creationId xmlns:a16="http://schemas.microsoft.com/office/drawing/2014/main" id="{924EB26D-5435-494B-A06A-7C43F51934C2}"/>
                </a:ext>
              </a:extLst>
            </p:cNvPr>
            <p:cNvSpPr/>
            <p:nvPr/>
          </p:nvSpPr>
          <p:spPr>
            <a:xfrm>
              <a:off x="651163" y="3685309"/>
              <a:ext cx="1108365" cy="1482437"/>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CBBEA71E-0840-448A-86B1-20115F666268}"/>
                </a:ext>
              </a:extLst>
            </p:cNvPr>
            <p:cNvSpPr/>
            <p:nvPr/>
          </p:nvSpPr>
          <p:spPr>
            <a:xfrm>
              <a:off x="838199" y="3429001"/>
              <a:ext cx="734292" cy="256308"/>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3CA91E67-6497-4B56-8551-8AC61B09B7E5}"/>
                </a:ext>
              </a:extLst>
            </p:cNvPr>
            <p:cNvSpPr/>
            <p:nvPr/>
          </p:nvSpPr>
          <p:spPr>
            <a:xfrm>
              <a:off x="1025236" y="3172693"/>
              <a:ext cx="360219" cy="256308"/>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85F3C54B-4C0C-403E-88E9-EA180BBF0750}"/>
                </a:ext>
              </a:extLst>
            </p:cNvPr>
            <p:cNvSpPr/>
            <p:nvPr/>
          </p:nvSpPr>
          <p:spPr>
            <a:xfrm>
              <a:off x="771522" y="3889665"/>
              <a:ext cx="187037" cy="256308"/>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19BCDC74-E34E-412D-8D30-495364471B12}"/>
                </a:ext>
              </a:extLst>
            </p:cNvPr>
            <p:cNvSpPr/>
            <p:nvPr/>
          </p:nvSpPr>
          <p:spPr>
            <a:xfrm>
              <a:off x="1104899" y="3889665"/>
              <a:ext cx="187037" cy="256308"/>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B0CF3F4F-B1D5-4CDA-BADA-78E8005F5712}"/>
                </a:ext>
              </a:extLst>
            </p:cNvPr>
            <p:cNvSpPr/>
            <p:nvPr/>
          </p:nvSpPr>
          <p:spPr>
            <a:xfrm>
              <a:off x="1432213" y="3889665"/>
              <a:ext cx="187037" cy="256308"/>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45285A48-2BE2-4E20-BEA5-91E890B20589}"/>
                </a:ext>
              </a:extLst>
            </p:cNvPr>
            <p:cNvSpPr/>
            <p:nvPr/>
          </p:nvSpPr>
          <p:spPr>
            <a:xfrm>
              <a:off x="771522" y="4298373"/>
              <a:ext cx="187037" cy="256308"/>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A386928A-8E94-4BC7-8F3A-2A0C0E7328C5}"/>
                </a:ext>
              </a:extLst>
            </p:cNvPr>
            <p:cNvSpPr/>
            <p:nvPr/>
          </p:nvSpPr>
          <p:spPr>
            <a:xfrm>
              <a:off x="1104899" y="4298373"/>
              <a:ext cx="187037" cy="256308"/>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D41686B7-EBD6-4267-82CE-C3DADB0D1EA7}"/>
                </a:ext>
              </a:extLst>
            </p:cNvPr>
            <p:cNvSpPr/>
            <p:nvPr/>
          </p:nvSpPr>
          <p:spPr>
            <a:xfrm>
              <a:off x="1432213" y="4298373"/>
              <a:ext cx="187037" cy="256308"/>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99331EE6-A8E3-47BD-BECC-B494FC007E03}"/>
                </a:ext>
              </a:extLst>
            </p:cNvPr>
            <p:cNvSpPr/>
            <p:nvPr/>
          </p:nvSpPr>
          <p:spPr>
            <a:xfrm>
              <a:off x="1104900" y="4705348"/>
              <a:ext cx="187036" cy="462369"/>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37" name="図 36">
            <a:extLst>
              <a:ext uri="{FF2B5EF4-FFF2-40B4-BE49-F238E27FC236}">
                <a16:creationId xmlns:a16="http://schemas.microsoft.com/office/drawing/2014/main" id="{1CF7C9A6-386E-4DB4-841B-7FD8A2D6D436}"/>
              </a:ext>
            </a:extLst>
          </p:cNvPr>
          <p:cNvPicPr>
            <a:picLocks noChangeAspect="1"/>
          </p:cNvPicPr>
          <p:nvPr/>
        </p:nvPicPr>
        <p:blipFill>
          <a:blip r:embed="rId2"/>
          <a:stretch>
            <a:fillRect/>
          </a:stretch>
        </p:blipFill>
        <p:spPr>
          <a:xfrm>
            <a:off x="8496278" y="2246734"/>
            <a:ext cx="1108365" cy="1120478"/>
          </a:xfrm>
          <a:prstGeom prst="rect">
            <a:avLst/>
          </a:prstGeom>
        </p:spPr>
      </p:pic>
      <p:sp>
        <p:nvSpPr>
          <p:cNvPr id="38" name="矢印: 折線 37">
            <a:extLst>
              <a:ext uri="{FF2B5EF4-FFF2-40B4-BE49-F238E27FC236}">
                <a16:creationId xmlns:a16="http://schemas.microsoft.com/office/drawing/2014/main" id="{91095001-7043-460B-BB1A-7487E3881ABA}"/>
              </a:ext>
            </a:extLst>
          </p:cNvPr>
          <p:cNvSpPr/>
          <p:nvPr/>
        </p:nvSpPr>
        <p:spPr>
          <a:xfrm rot="5400000" flipH="1" flipV="1">
            <a:off x="8984237" y="3892378"/>
            <a:ext cx="515187" cy="500498"/>
          </a:xfrm>
          <a:prstGeom prst="bentArrow">
            <a:avLst>
              <a:gd name="adj1" fmla="val 21572"/>
              <a:gd name="adj2" fmla="val 25000"/>
              <a:gd name="adj3" fmla="val 25000"/>
              <a:gd name="adj4" fmla="val 4375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タイトル 1">
            <a:extLst>
              <a:ext uri="{FF2B5EF4-FFF2-40B4-BE49-F238E27FC236}">
                <a16:creationId xmlns:a16="http://schemas.microsoft.com/office/drawing/2014/main" id="{7179C2BC-AA6D-46D0-918C-35A11FD0DBAF}"/>
              </a:ext>
            </a:extLst>
          </p:cNvPr>
          <p:cNvSpPr txBox="1">
            <a:spLocks/>
          </p:cNvSpPr>
          <p:nvPr/>
        </p:nvSpPr>
        <p:spPr>
          <a:xfrm>
            <a:off x="8759519" y="4459103"/>
            <a:ext cx="1154757" cy="484908"/>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latin typeface="メイリオ" panose="020B0604030504040204" pitchFamily="50" charset="-128"/>
                <a:ea typeface="メイリオ" panose="020B0604030504040204" pitchFamily="50" charset="-128"/>
              </a:rPr>
              <a:t>お願い</a:t>
            </a:r>
          </a:p>
        </p:txBody>
      </p:sp>
      <p:sp>
        <p:nvSpPr>
          <p:cNvPr id="40" name="円: 塗りつぶしなし 39">
            <a:extLst>
              <a:ext uri="{FF2B5EF4-FFF2-40B4-BE49-F238E27FC236}">
                <a16:creationId xmlns:a16="http://schemas.microsoft.com/office/drawing/2014/main" id="{86208EF2-9DD0-49BD-80E1-AE6FB0477703}"/>
              </a:ext>
            </a:extLst>
          </p:cNvPr>
          <p:cNvSpPr/>
          <p:nvPr/>
        </p:nvSpPr>
        <p:spPr>
          <a:xfrm>
            <a:off x="8931265" y="3430203"/>
            <a:ext cx="368286" cy="368286"/>
          </a:xfrm>
          <a:prstGeom prst="donut">
            <a:avLst>
              <a:gd name="adj" fmla="val 13728"/>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41" name="図 40">
            <a:extLst>
              <a:ext uri="{FF2B5EF4-FFF2-40B4-BE49-F238E27FC236}">
                <a16:creationId xmlns:a16="http://schemas.microsoft.com/office/drawing/2014/main" id="{5B8F033C-B3C1-483B-A6AC-D9CD65B757DF}"/>
              </a:ext>
            </a:extLst>
          </p:cNvPr>
          <p:cNvPicPr>
            <a:picLocks noChangeAspect="1"/>
          </p:cNvPicPr>
          <p:nvPr/>
        </p:nvPicPr>
        <p:blipFill>
          <a:blip r:embed="rId4"/>
          <a:stretch>
            <a:fillRect/>
          </a:stretch>
        </p:blipFill>
        <p:spPr>
          <a:xfrm>
            <a:off x="9610527" y="3194149"/>
            <a:ext cx="1619476" cy="1619476"/>
          </a:xfrm>
          <a:prstGeom prst="rect">
            <a:avLst/>
          </a:prstGeom>
        </p:spPr>
      </p:pic>
      <p:sp>
        <p:nvSpPr>
          <p:cNvPr id="42" name="タイトル 1">
            <a:extLst>
              <a:ext uri="{FF2B5EF4-FFF2-40B4-BE49-F238E27FC236}">
                <a16:creationId xmlns:a16="http://schemas.microsoft.com/office/drawing/2014/main" id="{8D1B2C48-155B-459D-B40E-C28F51C809BB}"/>
              </a:ext>
            </a:extLst>
          </p:cNvPr>
          <p:cNvSpPr txBox="1">
            <a:spLocks/>
          </p:cNvSpPr>
          <p:nvPr/>
        </p:nvSpPr>
        <p:spPr>
          <a:xfrm>
            <a:off x="1214421" y="5239776"/>
            <a:ext cx="5258578" cy="1529028"/>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spcAft>
                <a:spcPts val="600"/>
              </a:spcAft>
            </a:pPr>
            <a:r>
              <a:rPr lang="en-US" altLang="ja-JP" sz="2800" b="1" dirty="0">
                <a:solidFill>
                  <a:srgbClr val="0000CC"/>
                </a:solidFill>
                <a:latin typeface="メイリオ" panose="020B0604030504040204" pitchFamily="50" charset="-128"/>
                <a:ea typeface="メイリオ" panose="020B0604030504040204" pitchFamily="50" charset="-128"/>
              </a:rPr>
              <a:t>『</a:t>
            </a:r>
            <a:r>
              <a:rPr lang="ja-JP" altLang="en-US" sz="2800" b="1" dirty="0">
                <a:solidFill>
                  <a:srgbClr val="0000CC"/>
                </a:solidFill>
                <a:latin typeface="メイリオ" panose="020B0604030504040204" pitchFamily="50" charset="-128"/>
                <a:ea typeface="メイリオ" panose="020B0604030504040204" pitchFamily="50" charset="-128"/>
              </a:rPr>
              <a:t>もう少し給料上げて</a:t>
            </a:r>
            <a:r>
              <a:rPr lang="en-US" altLang="ja-JP" sz="2800" b="1" dirty="0">
                <a:solidFill>
                  <a:srgbClr val="0000CC"/>
                </a:solidFill>
                <a:latin typeface="メイリオ" panose="020B0604030504040204" pitchFamily="50" charset="-128"/>
                <a:ea typeface="メイリオ" panose="020B0604030504040204" pitchFamily="50" charset="-128"/>
              </a:rPr>
              <a:t>』</a:t>
            </a:r>
          </a:p>
          <a:p>
            <a:pPr algn="l">
              <a:spcAft>
                <a:spcPts val="600"/>
              </a:spcAft>
            </a:pPr>
            <a:r>
              <a:rPr lang="en-US" altLang="ja-JP" sz="2800" b="1" dirty="0">
                <a:solidFill>
                  <a:srgbClr val="0000CC"/>
                </a:solidFill>
                <a:latin typeface="メイリオ" panose="020B0604030504040204" pitchFamily="50" charset="-128"/>
                <a:ea typeface="メイリオ" panose="020B0604030504040204" pitchFamily="50" charset="-128"/>
              </a:rPr>
              <a:t>『</a:t>
            </a:r>
            <a:r>
              <a:rPr lang="ja-JP" altLang="en-US" sz="2800" b="1" dirty="0">
                <a:solidFill>
                  <a:srgbClr val="0000CC"/>
                </a:solidFill>
                <a:latin typeface="メイリオ" panose="020B0604030504040204" pitchFamily="50" charset="-128"/>
                <a:ea typeface="メイリオ" panose="020B0604030504040204" pitchFamily="50" charset="-128"/>
              </a:rPr>
              <a:t>もう少し休みを増やして</a:t>
            </a:r>
            <a:r>
              <a:rPr lang="en-US" altLang="ja-JP" sz="2800" b="1" dirty="0">
                <a:solidFill>
                  <a:srgbClr val="0000CC"/>
                </a:solidFill>
                <a:latin typeface="メイリオ" panose="020B0604030504040204" pitchFamily="50" charset="-128"/>
                <a:ea typeface="メイリオ" panose="020B0604030504040204" pitchFamily="50" charset="-128"/>
              </a:rPr>
              <a:t>』</a:t>
            </a:r>
          </a:p>
          <a:p>
            <a:pPr algn="l"/>
            <a:r>
              <a:rPr lang="en-US" altLang="ja-JP" sz="2800" b="1" dirty="0">
                <a:solidFill>
                  <a:srgbClr val="0000CC"/>
                </a:solidFill>
                <a:latin typeface="メイリオ" panose="020B0604030504040204" pitchFamily="50" charset="-128"/>
                <a:ea typeface="メイリオ" panose="020B0604030504040204" pitchFamily="50" charset="-128"/>
              </a:rPr>
              <a:t>『</a:t>
            </a:r>
            <a:r>
              <a:rPr lang="ja-JP" altLang="en-US" sz="2800" b="1" dirty="0">
                <a:solidFill>
                  <a:srgbClr val="0000CC"/>
                </a:solidFill>
                <a:latin typeface="メイリオ" panose="020B0604030504040204" pitchFamily="50" charset="-128"/>
                <a:ea typeface="メイリオ" panose="020B0604030504040204" pitchFamily="50" charset="-128"/>
              </a:rPr>
              <a:t>もっと働きやすい職場に</a:t>
            </a:r>
            <a:r>
              <a:rPr lang="en-US" altLang="ja-JP" sz="2800" b="1" dirty="0">
                <a:solidFill>
                  <a:srgbClr val="0000CC"/>
                </a:solidFill>
                <a:latin typeface="メイリオ" panose="020B0604030504040204" pitchFamily="50" charset="-128"/>
                <a:ea typeface="メイリオ" panose="020B0604030504040204" pitchFamily="50" charset="-128"/>
              </a:rPr>
              <a:t>』</a:t>
            </a:r>
            <a:endParaRPr lang="ja-JP" altLang="en-US" sz="2800" b="1" dirty="0">
              <a:solidFill>
                <a:srgbClr val="0000CC"/>
              </a:solidFill>
              <a:latin typeface="メイリオ" panose="020B0604030504040204" pitchFamily="50" charset="-128"/>
              <a:ea typeface="メイリオ" panose="020B0604030504040204" pitchFamily="50" charset="-128"/>
            </a:endParaRPr>
          </a:p>
        </p:txBody>
      </p:sp>
      <p:sp>
        <p:nvSpPr>
          <p:cNvPr id="43" name="タイトル 1">
            <a:extLst>
              <a:ext uri="{FF2B5EF4-FFF2-40B4-BE49-F238E27FC236}">
                <a16:creationId xmlns:a16="http://schemas.microsoft.com/office/drawing/2014/main" id="{A0DBC7ED-8CA7-471B-BADB-0D71371B132E}"/>
              </a:ext>
            </a:extLst>
          </p:cNvPr>
          <p:cNvSpPr txBox="1">
            <a:spLocks/>
          </p:cNvSpPr>
          <p:nvPr/>
        </p:nvSpPr>
        <p:spPr>
          <a:xfrm>
            <a:off x="9670109" y="2810440"/>
            <a:ext cx="1678341" cy="484908"/>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800" b="1" dirty="0">
                <a:solidFill>
                  <a:srgbClr val="FF0000"/>
                </a:solidFill>
                <a:latin typeface="メイリオ" panose="020B0604030504040204" pitchFamily="50" charset="-128"/>
                <a:ea typeface="メイリオ" panose="020B0604030504040204" pitchFamily="50" charset="-128"/>
              </a:rPr>
              <a:t>労働組合</a:t>
            </a:r>
          </a:p>
        </p:txBody>
      </p:sp>
      <p:sp>
        <p:nvSpPr>
          <p:cNvPr id="44" name="タイトル 1">
            <a:extLst>
              <a:ext uri="{FF2B5EF4-FFF2-40B4-BE49-F238E27FC236}">
                <a16:creationId xmlns:a16="http://schemas.microsoft.com/office/drawing/2014/main" id="{6ACF568D-5409-4815-939E-33F7B3AB2FDA}"/>
              </a:ext>
            </a:extLst>
          </p:cNvPr>
          <p:cNvSpPr txBox="1">
            <a:spLocks/>
          </p:cNvSpPr>
          <p:nvPr/>
        </p:nvSpPr>
        <p:spPr>
          <a:xfrm>
            <a:off x="3918200" y="2211234"/>
            <a:ext cx="1154757" cy="36714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latin typeface="メイリオ" panose="020B0604030504040204" pitchFamily="50" charset="-128"/>
                <a:ea typeface="メイリオ" panose="020B0604030504040204" pitchFamily="50" charset="-128"/>
              </a:rPr>
              <a:t>会社</a:t>
            </a:r>
          </a:p>
        </p:txBody>
      </p:sp>
      <p:sp>
        <p:nvSpPr>
          <p:cNvPr id="45" name="タイトル 1">
            <a:extLst>
              <a:ext uri="{FF2B5EF4-FFF2-40B4-BE49-F238E27FC236}">
                <a16:creationId xmlns:a16="http://schemas.microsoft.com/office/drawing/2014/main" id="{317FD4FC-610C-4B07-B738-C9F5D792B10D}"/>
              </a:ext>
            </a:extLst>
          </p:cNvPr>
          <p:cNvSpPr txBox="1">
            <a:spLocks/>
          </p:cNvSpPr>
          <p:nvPr/>
        </p:nvSpPr>
        <p:spPr>
          <a:xfrm>
            <a:off x="9341254" y="2211234"/>
            <a:ext cx="1154757" cy="36714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latin typeface="メイリオ" panose="020B0604030504040204" pitchFamily="50" charset="-128"/>
                <a:ea typeface="メイリオ" panose="020B0604030504040204" pitchFamily="50" charset="-128"/>
              </a:rPr>
              <a:t>会社</a:t>
            </a:r>
          </a:p>
        </p:txBody>
      </p:sp>
      <p:sp>
        <p:nvSpPr>
          <p:cNvPr id="46" name="タイトル 1">
            <a:extLst>
              <a:ext uri="{FF2B5EF4-FFF2-40B4-BE49-F238E27FC236}">
                <a16:creationId xmlns:a16="http://schemas.microsoft.com/office/drawing/2014/main" id="{872EE1A6-D93A-4E0C-9D74-FB2B76997322}"/>
              </a:ext>
            </a:extLst>
          </p:cNvPr>
          <p:cNvSpPr txBox="1">
            <a:spLocks/>
          </p:cNvSpPr>
          <p:nvPr/>
        </p:nvSpPr>
        <p:spPr>
          <a:xfrm>
            <a:off x="4021181" y="1505962"/>
            <a:ext cx="4379088" cy="48490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en-US" altLang="ja-JP" sz="3600" b="1" dirty="0">
                <a:solidFill>
                  <a:srgbClr val="7030A0"/>
                </a:solidFill>
                <a:latin typeface="メイリオ" panose="020B0604030504040204" pitchFamily="50" charset="-128"/>
                <a:ea typeface="メイリオ" panose="020B0604030504040204" pitchFamily="50" charset="-128"/>
              </a:rPr>
              <a:t>【</a:t>
            </a:r>
            <a:r>
              <a:rPr lang="ja-JP" altLang="en-US" sz="3600" b="1" dirty="0">
                <a:solidFill>
                  <a:srgbClr val="7030A0"/>
                </a:solidFill>
                <a:latin typeface="メイリオ" panose="020B0604030504040204" pitchFamily="50" charset="-128"/>
                <a:ea typeface="メイリオ" panose="020B0604030504040204" pitchFamily="50" charset="-128"/>
              </a:rPr>
              <a:t>会社の中で･･･</a:t>
            </a:r>
            <a:r>
              <a:rPr lang="en-US" altLang="ja-JP" sz="3600" b="1" dirty="0">
                <a:solidFill>
                  <a:srgbClr val="7030A0"/>
                </a:solidFill>
                <a:latin typeface="メイリオ" panose="020B0604030504040204" pitchFamily="50" charset="-128"/>
                <a:ea typeface="メイリオ" panose="020B0604030504040204" pitchFamily="50" charset="-128"/>
              </a:rPr>
              <a:t>】</a:t>
            </a:r>
            <a:endParaRPr lang="ja-JP" altLang="en-US" sz="3600" b="1" dirty="0">
              <a:solidFill>
                <a:srgbClr val="7030A0"/>
              </a:solidFill>
              <a:latin typeface="メイリオ" panose="020B0604030504040204" pitchFamily="50" charset="-128"/>
              <a:ea typeface="メイリオ" panose="020B0604030504040204" pitchFamily="50" charset="-128"/>
            </a:endParaRPr>
          </a:p>
        </p:txBody>
      </p:sp>
      <p:sp>
        <p:nvSpPr>
          <p:cNvPr id="47" name="タイトル 1">
            <a:extLst>
              <a:ext uri="{FF2B5EF4-FFF2-40B4-BE49-F238E27FC236}">
                <a16:creationId xmlns:a16="http://schemas.microsoft.com/office/drawing/2014/main" id="{1CC98071-A819-4AD3-878C-9D5E2B979295}"/>
              </a:ext>
            </a:extLst>
          </p:cNvPr>
          <p:cNvSpPr txBox="1">
            <a:spLocks/>
          </p:cNvSpPr>
          <p:nvPr/>
        </p:nvSpPr>
        <p:spPr>
          <a:xfrm>
            <a:off x="1421736" y="3490258"/>
            <a:ext cx="2130158" cy="1120478"/>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spcAft>
                <a:spcPts val="1200"/>
              </a:spcAft>
            </a:pPr>
            <a:r>
              <a:rPr lang="ja-JP" altLang="en-US" sz="1800" dirty="0">
                <a:latin typeface="メイリオ" panose="020B0604030504040204" pitchFamily="50" charset="-128"/>
                <a:ea typeface="メイリオ" panose="020B0604030504040204" pitchFamily="50" charset="-128"/>
              </a:rPr>
              <a:t>ほぼ不可能</a:t>
            </a:r>
            <a:endParaRPr lang="en-US" altLang="ja-JP" sz="1800" dirty="0">
              <a:latin typeface="メイリオ" panose="020B0604030504040204" pitchFamily="50" charset="-128"/>
              <a:ea typeface="メイリオ" panose="020B0604030504040204" pitchFamily="50" charset="-128"/>
            </a:endParaRPr>
          </a:p>
          <a:p>
            <a:pPr algn="l"/>
            <a:r>
              <a:rPr lang="ja-JP" altLang="en-US" sz="1800" dirty="0">
                <a:latin typeface="メイリオ" panose="020B0604030504040204" pitchFamily="50" charset="-128"/>
                <a:ea typeface="メイリオ" panose="020B0604030504040204" pitchFamily="50" charset="-128"/>
              </a:rPr>
              <a:t>反対に不利益を</a:t>
            </a:r>
            <a:endParaRPr lang="en-US" altLang="ja-JP" sz="1800" dirty="0">
              <a:latin typeface="メイリオ" panose="020B0604030504040204" pitchFamily="50" charset="-128"/>
              <a:ea typeface="メイリオ" panose="020B0604030504040204" pitchFamily="50" charset="-128"/>
            </a:endParaRPr>
          </a:p>
          <a:p>
            <a:pPr algn="l"/>
            <a:r>
              <a:rPr lang="ja-JP" altLang="en-US" sz="1800" dirty="0">
                <a:latin typeface="メイリオ" panose="020B0604030504040204" pitchFamily="50" charset="-128"/>
                <a:ea typeface="メイリオ" panose="020B0604030504040204" pitchFamily="50" charset="-128"/>
              </a:rPr>
              <a:t>受けるかも･･･</a:t>
            </a:r>
          </a:p>
        </p:txBody>
      </p:sp>
      <p:sp>
        <p:nvSpPr>
          <p:cNvPr id="48" name="タイトル 1">
            <a:extLst>
              <a:ext uri="{FF2B5EF4-FFF2-40B4-BE49-F238E27FC236}">
                <a16:creationId xmlns:a16="http://schemas.microsoft.com/office/drawing/2014/main" id="{163AF1D6-CE06-420E-8830-9E631203167C}"/>
              </a:ext>
            </a:extLst>
          </p:cNvPr>
          <p:cNvSpPr txBox="1">
            <a:spLocks/>
          </p:cNvSpPr>
          <p:nvPr/>
        </p:nvSpPr>
        <p:spPr>
          <a:xfrm>
            <a:off x="6392902" y="3466890"/>
            <a:ext cx="2565888" cy="72283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spcAft>
                <a:spcPts val="1200"/>
              </a:spcAft>
            </a:pPr>
            <a:r>
              <a:rPr lang="ja-JP" altLang="en-US" sz="2000" b="1" dirty="0">
                <a:latin typeface="メイリオ" panose="020B0604030504040204" pitchFamily="50" charset="-128"/>
                <a:ea typeface="メイリオ" panose="020B0604030504040204" pitchFamily="50" charset="-128"/>
              </a:rPr>
              <a:t>対等な立場で交渉</a:t>
            </a:r>
            <a:endParaRPr lang="en-US" altLang="ja-JP" sz="2000" b="1" dirty="0">
              <a:latin typeface="メイリオ" panose="020B0604030504040204" pitchFamily="50" charset="-128"/>
              <a:ea typeface="メイリオ" panose="020B0604030504040204" pitchFamily="50" charset="-128"/>
            </a:endParaRPr>
          </a:p>
          <a:p>
            <a:pPr algn="l"/>
            <a:r>
              <a:rPr lang="ja-JP" altLang="en-US" sz="2000" b="1" dirty="0">
                <a:latin typeface="メイリオ" panose="020B0604030504040204" pitchFamily="50" charset="-128"/>
                <a:ea typeface="メイリオ" panose="020B0604030504040204" pitchFamily="50" charset="-128"/>
              </a:rPr>
              <a:t>不利益は許されない</a:t>
            </a:r>
          </a:p>
        </p:txBody>
      </p:sp>
      <p:sp>
        <p:nvSpPr>
          <p:cNvPr id="49" name="タイトル 1">
            <a:extLst>
              <a:ext uri="{FF2B5EF4-FFF2-40B4-BE49-F238E27FC236}">
                <a16:creationId xmlns:a16="http://schemas.microsoft.com/office/drawing/2014/main" id="{B2A0E6B5-21E1-4AF4-A6EC-6A45339FCE91}"/>
              </a:ext>
            </a:extLst>
          </p:cNvPr>
          <p:cNvSpPr txBox="1">
            <a:spLocks/>
          </p:cNvSpPr>
          <p:nvPr/>
        </p:nvSpPr>
        <p:spPr>
          <a:xfrm>
            <a:off x="4091698" y="3335756"/>
            <a:ext cx="1154757" cy="66184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r"/>
            <a:r>
              <a:rPr lang="ja-JP" altLang="en-US" sz="2000" dirty="0">
                <a:latin typeface="メイリオ" panose="020B0604030504040204" pitchFamily="50" charset="-128"/>
                <a:ea typeface="メイリオ" panose="020B0604030504040204" pitchFamily="50" charset="-128"/>
              </a:rPr>
              <a:t>労働者</a:t>
            </a:r>
            <a:endParaRPr lang="en-US" altLang="ja-JP" sz="2000" dirty="0">
              <a:latin typeface="メイリオ" panose="020B0604030504040204" pitchFamily="50" charset="-128"/>
              <a:ea typeface="メイリオ" panose="020B0604030504040204" pitchFamily="50" charset="-128"/>
            </a:endParaRPr>
          </a:p>
          <a:p>
            <a:pPr algn="r"/>
            <a:r>
              <a:rPr lang="ja-JP" altLang="en-US" sz="2000" dirty="0">
                <a:latin typeface="メイリオ" panose="020B0604030504040204" pitchFamily="50" charset="-128"/>
                <a:ea typeface="メイリオ" panose="020B0604030504040204" pitchFamily="50" charset="-128"/>
              </a:rPr>
              <a:t>１人</a:t>
            </a:r>
          </a:p>
        </p:txBody>
      </p:sp>
      <p:sp>
        <p:nvSpPr>
          <p:cNvPr id="50" name="タイトル 1">
            <a:extLst>
              <a:ext uri="{FF2B5EF4-FFF2-40B4-BE49-F238E27FC236}">
                <a16:creationId xmlns:a16="http://schemas.microsoft.com/office/drawing/2014/main" id="{C2FAB50B-4075-4F85-AFCB-6CB45FAEE961}"/>
              </a:ext>
            </a:extLst>
          </p:cNvPr>
          <p:cNvSpPr txBox="1">
            <a:spLocks/>
          </p:cNvSpPr>
          <p:nvPr/>
        </p:nvSpPr>
        <p:spPr>
          <a:xfrm>
            <a:off x="5961869" y="5239776"/>
            <a:ext cx="4876800" cy="1529028"/>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spcAft>
                <a:spcPts val="600"/>
              </a:spcAft>
            </a:pPr>
            <a:r>
              <a:rPr lang="en-US" altLang="ja-JP" sz="2800" b="1" dirty="0">
                <a:solidFill>
                  <a:srgbClr val="0000CC"/>
                </a:solidFill>
                <a:latin typeface="メイリオ" panose="020B0604030504040204" pitchFamily="50" charset="-128"/>
                <a:ea typeface="メイリオ" panose="020B0604030504040204" pitchFamily="50" charset="-128"/>
              </a:rPr>
              <a:t>『</a:t>
            </a:r>
            <a:r>
              <a:rPr lang="ja-JP" altLang="en-US" sz="2800" b="1" dirty="0">
                <a:solidFill>
                  <a:srgbClr val="0000CC"/>
                </a:solidFill>
                <a:latin typeface="メイリオ" panose="020B0604030504040204" pitchFamily="50" charset="-128"/>
                <a:ea typeface="メイリオ" panose="020B0604030504040204" pitchFamily="50" charset="-128"/>
              </a:rPr>
              <a:t>年末ボーナス増やして</a:t>
            </a:r>
            <a:r>
              <a:rPr lang="en-US" altLang="ja-JP" sz="2800" b="1" dirty="0">
                <a:solidFill>
                  <a:srgbClr val="0000CC"/>
                </a:solidFill>
                <a:latin typeface="メイリオ" panose="020B0604030504040204" pitchFamily="50" charset="-128"/>
                <a:ea typeface="メイリオ" panose="020B0604030504040204" pitchFamily="50" charset="-128"/>
              </a:rPr>
              <a:t>』</a:t>
            </a:r>
          </a:p>
          <a:p>
            <a:pPr algn="l">
              <a:spcAft>
                <a:spcPts val="600"/>
              </a:spcAft>
            </a:pPr>
            <a:r>
              <a:rPr lang="en-US" altLang="ja-JP" sz="2800" b="1" dirty="0">
                <a:solidFill>
                  <a:srgbClr val="0000CC"/>
                </a:solidFill>
                <a:latin typeface="メイリオ" panose="020B0604030504040204" pitchFamily="50" charset="-128"/>
                <a:ea typeface="メイリオ" panose="020B0604030504040204" pitchFamily="50" charset="-128"/>
              </a:rPr>
              <a:t>『</a:t>
            </a:r>
            <a:r>
              <a:rPr lang="ja-JP" altLang="en-US" sz="2800" b="1" dirty="0">
                <a:solidFill>
                  <a:srgbClr val="0000CC"/>
                </a:solidFill>
                <a:latin typeface="メイリオ" panose="020B0604030504040204" pitchFamily="50" charset="-128"/>
                <a:ea typeface="メイリオ" panose="020B0604030504040204" pitchFamily="50" charset="-128"/>
              </a:rPr>
              <a:t>有給休暇増やして</a:t>
            </a:r>
            <a:r>
              <a:rPr lang="en-US" altLang="ja-JP" sz="2800" b="1" dirty="0">
                <a:solidFill>
                  <a:srgbClr val="0000CC"/>
                </a:solidFill>
                <a:latin typeface="メイリオ" panose="020B0604030504040204" pitchFamily="50" charset="-128"/>
                <a:ea typeface="メイリオ" panose="020B0604030504040204" pitchFamily="50" charset="-128"/>
              </a:rPr>
              <a:t>』</a:t>
            </a:r>
          </a:p>
          <a:p>
            <a:pPr algn="l"/>
            <a:r>
              <a:rPr lang="ja-JP" altLang="en-US" sz="2800" b="1" dirty="0">
                <a:solidFill>
                  <a:srgbClr val="0000CC"/>
                </a:solidFill>
                <a:latin typeface="メイリオ" panose="020B0604030504040204" pitchFamily="50" charset="-128"/>
                <a:ea typeface="メイリオ" panose="020B0604030504040204" pitchFamily="50" charset="-128"/>
              </a:rPr>
              <a:t>　・・・等々</a:t>
            </a:r>
          </a:p>
        </p:txBody>
      </p:sp>
      <p:sp>
        <p:nvSpPr>
          <p:cNvPr id="51" name="スライド番号プレースホルダー 5">
            <a:extLst>
              <a:ext uri="{FF2B5EF4-FFF2-40B4-BE49-F238E27FC236}">
                <a16:creationId xmlns:a16="http://schemas.microsoft.com/office/drawing/2014/main" id="{711A5145-C34B-4048-AF5B-645FD5C893ED}"/>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3</a:t>
            </a:fld>
            <a:endParaRPr lang="en-US" sz="1800" dirty="0">
              <a:solidFill>
                <a:schemeClr val="tx1"/>
              </a:solidFill>
            </a:endParaRPr>
          </a:p>
        </p:txBody>
      </p:sp>
      <p:sp>
        <p:nvSpPr>
          <p:cNvPr id="53" name="四角形: 1 つの角を切り取る 52">
            <a:extLst>
              <a:ext uri="{FF2B5EF4-FFF2-40B4-BE49-F238E27FC236}">
                <a16:creationId xmlns:a16="http://schemas.microsoft.com/office/drawing/2014/main" id="{E366BA2C-DD11-4739-AC5A-91869AD2C7AD}"/>
              </a:ext>
            </a:extLst>
          </p:cNvPr>
          <p:cNvSpPr/>
          <p:nvPr/>
        </p:nvSpPr>
        <p:spPr>
          <a:xfrm flipH="1">
            <a:off x="2377226" y="1164850"/>
            <a:ext cx="9814774" cy="55218"/>
          </a:xfrm>
          <a:prstGeom prst="snip1Rect">
            <a:avLst>
              <a:gd name="adj"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225713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C0F25042-7F2A-4F93-A01E-407D82E760CF}"/>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Text Box 5">
            <a:extLst>
              <a:ext uri="{FF2B5EF4-FFF2-40B4-BE49-F238E27FC236}">
                <a16:creationId xmlns:a16="http://schemas.microsoft.com/office/drawing/2014/main" id="{E89779FB-8749-40F5-9D04-0ED5AAA51BED}"/>
              </a:ext>
            </a:extLst>
          </p:cNvPr>
          <p:cNvSpPr txBox="1">
            <a:spLocks noChangeArrowheads="1"/>
          </p:cNvSpPr>
          <p:nvPr/>
        </p:nvSpPr>
        <p:spPr bwMode="auto">
          <a:xfrm>
            <a:off x="1163782" y="754199"/>
            <a:ext cx="107234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2800" b="1" dirty="0">
                <a:solidFill>
                  <a:schemeClr val="tx1">
                    <a:lumMod val="85000"/>
                    <a:lumOff val="15000"/>
                  </a:schemeClr>
                </a:solidFill>
                <a:latin typeface="メイリオ" panose="020B0604030504040204" pitchFamily="50" charset="-128"/>
                <a:ea typeface="メイリオ" panose="020B0604030504040204" pitchFamily="50" charset="-128"/>
              </a:rPr>
              <a:t>なぜ労働組合が政治に関わるのか</a:t>
            </a:r>
          </a:p>
        </p:txBody>
      </p:sp>
      <p:sp>
        <p:nvSpPr>
          <p:cNvPr id="8" name="Text Box 13">
            <a:extLst>
              <a:ext uri="{FF2B5EF4-FFF2-40B4-BE49-F238E27FC236}">
                <a16:creationId xmlns:a16="http://schemas.microsoft.com/office/drawing/2014/main" id="{065DD021-D4DA-46FB-BF12-1CDE69CADB6B}"/>
              </a:ext>
            </a:extLst>
          </p:cNvPr>
          <p:cNvSpPr txBox="1">
            <a:spLocks noChangeArrowheads="1"/>
          </p:cNvSpPr>
          <p:nvPr/>
        </p:nvSpPr>
        <p:spPr bwMode="auto">
          <a:xfrm>
            <a:off x="734292" y="1628769"/>
            <a:ext cx="10723416" cy="4523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3500"/>
              </a:lnSpc>
              <a:spcBef>
                <a:spcPts val="0"/>
              </a:spcBef>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（１）働くものの政策実現のために、</a:t>
            </a:r>
            <a:endParaRPr lang="en-US" altLang="ja-JP" sz="2800" b="1" dirty="0">
              <a:solidFill>
                <a:schemeClr val="accent1">
                  <a:lumMod val="75000"/>
                </a:schemeClr>
              </a:solidFill>
              <a:latin typeface="メイリオ" panose="020B0604030504040204" pitchFamily="50" charset="-128"/>
              <a:ea typeface="メイリオ" panose="020B0604030504040204" pitchFamily="50" charset="-128"/>
            </a:endParaRPr>
          </a:p>
          <a:p>
            <a:pPr algn="ctr">
              <a:lnSpc>
                <a:spcPts val="3500"/>
              </a:lnSpc>
              <a:spcBef>
                <a:spcPts val="0"/>
              </a:spcBef>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労働組合や産業に理解がある人（議員）を</a:t>
            </a:r>
            <a:endParaRPr lang="en-US" altLang="ja-JP" sz="2800" b="1" dirty="0">
              <a:solidFill>
                <a:schemeClr val="accent1">
                  <a:lumMod val="75000"/>
                </a:schemeClr>
              </a:solidFill>
              <a:latin typeface="メイリオ" panose="020B0604030504040204" pitchFamily="50" charset="-128"/>
              <a:ea typeface="メイリオ" panose="020B0604030504040204" pitchFamily="50" charset="-128"/>
            </a:endParaRPr>
          </a:p>
          <a:p>
            <a:pPr algn="r">
              <a:lnSpc>
                <a:spcPts val="3500"/>
              </a:lnSpc>
              <a:spcBef>
                <a:spcPts val="0"/>
              </a:spcBef>
              <a:spcAft>
                <a:spcPts val="1200"/>
              </a:spcAft>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行政の場に送り出し、政策の立案と確立に尽力してもらう</a:t>
            </a:r>
            <a:endParaRPr lang="en-US" altLang="ja-JP" sz="2800" b="1" dirty="0">
              <a:solidFill>
                <a:schemeClr val="accent1">
                  <a:lumMod val="75000"/>
                </a:schemeClr>
              </a:solidFill>
              <a:latin typeface="メイリオ" panose="020B0604030504040204" pitchFamily="50" charset="-128"/>
              <a:ea typeface="メイリオ" panose="020B0604030504040204" pitchFamily="50" charset="-128"/>
            </a:endParaRPr>
          </a:p>
          <a:p>
            <a:pPr>
              <a:lnSpc>
                <a:spcPts val="3500"/>
              </a:lnSpc>
              <a:spcBef>
                <a:spcPts val="0"/>
              </a:spcBef>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（２）政策実現に尽力するには、議員になる必要がある。</a:t>
            </a:r>
            <a:endParaRPr lang="en-US" altLang="ja-JP" sz="2800" b="1" dirty="0">
              <a:solidFill>
                <a:schemeClr val="accent1">
                  <a:lumMod val="75000"/>
                </a:schemeClr>
              </a:solidFill>
              <a:latin typeface="メイリオ" panose="020B0604030504040204" pitchFamily="50" charset="-128"/>
              <a:ea typeface="メイリオ" panose="020B0604030504040204" pitchFamily="50" charset="-128"/>
            </a:endParaRPr>
          </a:p>
          <a:p>
            <a:pPr algn="r">
              <a:lnSpc>
                <a:spcPts val="3500"/>
              </a:lnSpc>
              <a:spcBef>
                <a:spcPts val="0"/>
              </a:spcBef>
              <a:spcAft>
                <a:spcPts val="1200"/>
              </a:spcAft>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選挙に立候補し、当選しなければ議員になれない。</a:t>
            </a:r>
            <a:endParaRPr lang="en-US" altLang="ja-JP" sz="2800" b="1" dirty="0">
              <a:solidFill>
                <a:schemeClr val="accent1">
                  <a:lumMod val="75000"/>
                </a:schemeClr>
              </a:solidFill>
              <a:latin typeface="メイリオ" panose="020B0604030504040204" pitchFamily="50" charset="-128"/>
              <a:ea typeface="メイリオ" panose="020B0604030504040204" pitchFamily="50" charset="-128"/>
            </a:endParaRPr>
          </a:p>
          <a:p>
            <a:pPr>
              <a:lnSpc>
                <a:spcPts val="3500"/>
              </a:lnSpc>
              <a:spcBef>
                <a:spcPts val="0"/>
              </a:spcBef>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（３）当選に向けて支援者を増やす活動は、</a:t>
            </a:r>
            <a:endParaRPr lang="en-US" altLang="ja-JP" sz="2800" b="1" dirty="0">
              <a:solidFill>
                <a:schemeClr val="accent1">
                  <a:lumMod val="75000"/>
                </a:schemeClr>
              </a:solidFill>
              <a:latin typeface="メイリオ" panose="020B0604030504040204" pitchFamily="50" charset="-128"/>
              <a:ea typeface="メイリオ" panose="020B0604030504040204" pitchFamily="50" charset="-128"/>
            </a:endParaRPr>
          </a:p>
          <a:p>
            <a:pPr algn="r">
              <a:lnSpc>
                <a:spcPts val="3500"/>
              </a:lnSpc>
              <a:spcBef>
                <a:spcPts val="0"/>
              </a:spcBef>
              <a:spcAft>
                <a:spcPts val="1200"/>
              </a:spcAft>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労働組合活動の一つとして大切な取り組みである。</a:t>
            </a:r>
            <a:endParaRPr lang="en-US" altLang="ja-JP" sz="2800" b="1" dirty="0">
              <a:solidFill>
                <a:schemeClr val="accent1">
                  <a:lumMod val="75000"/>
                </a:schemeClr>
              </a:solidFill>
              <a:latin typeface="メイリオ" panose="020B0604030504040204" pitchFamily="50" charset="-128"/>
              <a:ea typeface="メイリオ" panose="020B0604030504040204" pitchFamily="50" charset="-128"/>
            </a:endParaRPr>
          </a:p>
          <a:p>
            <a:pPr>
              <a:lnSpc>
                <a:spcPts val="3500"/>
              </a:lnSpc>
              <a:spcBef>
                <a:spcPts val="0"/>
              </a:spcBef>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（４）組合員の生活の質的向上のために、</a:t>
            </a:r>
            <a:endParaRPr lang="en-US" altLang="ja-JP" sz="2800" b="1" dirty="0">
              <a:solidFill>
                <a:schemeClr val="accent1">
                  <a:lumMod val="75000"/>
                </a:schemeClr>
              </a:solidFill>
              <a:latin typeface="メイリオ" panose="020B0604030504040204" pitchFamily="50" charset="-128"/>
              <a:ea typeface="メイリオ" panose="020B0604030504040204" pitchFamily="50" charset="-128"/>
            </a:endParaRPr>
          </a:p>
          <a:p>
            <a:pPr algn="r">
              <a:lnSpc>
                <a:spcPts val="3500"/>
              </a:lnSpc>
              <a:spcBef>
                <a:spcPts val="0"/>
              </a:spcBef>
              <a:spcAft>
                <a:spcPts val="1200"/>
              </a:spcAft>
              <a:buNone/>
            </a:pPr>
            <a:r>
              <a:rPr lang="ja-JP" altLang="en-US" sz="2800" b="1" dirty="0">
                <a:solidFill>
                  <a:schemeClr val="accent1">
                    <a:lumMod val="75000"/>
                  </a:schemeClr>
                </a:solidFill>
                <a:latin typeface="メイリオ" panose="020B0604030504040204" pitchFamily="50" charset="-128"/>
                <a:ea typeface="メイリオ" panose="020B0604030504040204" pitchFamily="50" charset="-128"/>
              </a:rPr>
              <a:t>労働組合は政治に関わる責任がある</a:t>
            </a:r>
            <a:endParaRPr lang="en-US" altLang="ja-JP" sz="2800" b="1" dirty="0">
              <a:solidFill>
                <a:schemeClr val="accent1">
                  <a:lumMod val="75000"/>
                </a:schemeClr>
              </a:solidFill>
              <a:latin typeface="メイリオ" panose="020B0604030504040204" pitchFamily="50" charset="-128"/>
              <a:ea typeface="メイリオ" panose="020B0604030504040204" pitchFamily="50" charset="-128"/>
            </a:endParaRPr>
          </a:p>
        </p:txBody>
      </p:sp>
      <p:sp>
        <p:nvSpPr>
          <p:cNvPr id="9" name="スライド番号プレースホルダー 5">
            <a:extLst>
              <a:ext uri="{FF2B5EF4-FFF2-40B4-BE49-F238E27FC236}">
                <a16:creationId xmlns:a16="http://schemas.microsoft.com/office/drawing/2014/main" id="{DBD1A8AB-12F6-4619-855D-3F836900A29A}"/>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30</a:t>
            </a:fld>
            <a:endParaRPr lang="en-US" sz="1800" dirty="0">
              <a:solidFill>
                <a:schemeClr val="tx1"/>
              </a:solidFill>
            </a:endParaRPr>
          </a:p>
        </p:txBody>
      </p:sp>
      <p:sp>
        <p:nvSpPr>
          <p:cNvPr id="11" name="四角形: 1 つの角を切り取る 10">
            <a:extLst>
              <a:ext uri="{FF2B5EF4-FFF2-40B4-BE49-F238E27FC236}">
                <a16:creationId xmlns:a16="http://schemas.microsoft.com/office/drawing/2014/main" id="{84933E6D-F10C-4111-B1A9-FDBE554DE7CB}"/>
              </a:ext>
            </a:extLst>
          </p:cNvPr>
          <p:cNvSpPr/>
          <p:nvPr/>
        </p:nvSpPr>
        <p:spPr>
          <a:xfrm>
            <a:off x="0" y="1157214"/>
            <a:ext cx="8928000" cy="54000"/>
          </a:xfrm>
          <a:prstGeom prst="snip1Rect">
            <a:avLst>
              <a:gd name="adj"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Text Box 5">
            <a:extLst>
              <a:ext uri="{FF2B5EF4-FFF2-40B4-BE49-F238E27FC236}">
                <a16:creationId xmlns:a16="http://schemas.microsoft.com/office/drawing/2014/main" id="{7E0837DD-CA66-4125-B35B-AF80E743273C}"/>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１７．政策制度、政治活動②</a:t>
            </a:r>
          </a:p>
        </p:txBody>
      </p:sp>
    </p:spTree>
    <p:extLst>
      <p:ext uri="{BB962C8B-B14F-4D97-AF65-F5344CB8AC3E}">
        <p14:creationId xmlns:p14="http://schemas.microsoft.com/office/powerpoint/2010/main" val="18985869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6CF7949D-243D-4B10-913D-E13887DB66A7}"/>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a:extLst>
              <a:ext uri="{FF2B5EF4-FFF2-40B4-BE49-F238E27FC236}">
                <a16:creationId xmlns:a16="http://schemas.microsoft.com/office/drawing/2014/main" id="{5BE4B2EE-4824-4AC1-AA8B-3D52A3E8AFFC}"/>
              </a:ext>
            </a:extLst>
          </p:cNvPr>
          <p:cNvSpPr>
            <a:spLocks noGrp="1"/>
          </p:cNvSpPr>
          <p:nvPr>
            <p:ph idx="1"/>
          </p:nvPr>
        </p:nvSpPr>
        <p:spPr>
          <a:xfrm>
            <a:off x="583683" y="5713469"/>
            <a:ext cx="11303515" cy="1023371"/>
          </a:xfrm>
        </p:spPr>
        <p:txBody>
          <a:bodyPr>
            <a:normAutofit/>
          </a:bodyPr>
          <a:lstStyle/>
          <a:p>
            <a:pPr marL="0" indent="0" algn="ctr">
              <a:buNone/>
            </a:pPr>
            <a:r>
              <a:rPr kumimoji="1" lang="ja-JP" altLang="en-US" b="1" dirty="0">
                <a:solidFill>
                  <a:srgbClr val="006600"/>
                </a:solidFill>
                <a:latin typeface="メイリオ" panose="020B0604030504040204" pitchFamily="50" charset="-128"/>
                <a:ea typeface="メイリオ" panose="020B0604030504040204" pitchFamily="50" charset="-128"/>
              </a:rPr>
              <a:t>生活・雇用の安定、社会保障制度の充実、税制の改革</a:t>
            </a:r>
            <a:endParaRPr kumimoji="1" lang="en-US" altLang="ja-JP" b="1" dirty="0">
              <a:solidFill>
                <a:srgbClr val="006600"/>
              </a:solidFill>
              <a:latin typeface="メイリオ" panose="020B0604030504040204" pitchFamily="50" charset="-128"/>
              <a:ea typeface="メイリオ" panose="020B0604030504040204" pitchFamily="50" charset="-128"/>
            </a:endParaRPr>
          </a:p>
          <a:p>
            <a:pPr marL="0" indent="0" algn="ctr">
              <a:buNone/>
            </a:pPr>
            <a:r>
              <a:rPr lang="ja-JP" altLang="en-US" b="1" dirty="0">
                <a:solidFill>
                  <a:srgbClr val="006600"/>
                </a:solidFill>
                <a:latin typeface="メイリオ" panose="020B0604030504040204" pitchFamily="50" charset="-128"/>
                <a:ea typeface="メイリオ" panose="020B0604030504040204" pitchFamily="50" charset="-128"/>
              </a:rPr>
              <a:t>実現するために投票にいこう！</a:t>
            </a:r>
            <a:endParaRPr kumimoji="1" lang="ja-JP" altLang="en-US" b="1" dirty="0">
              <a:solidFill>
                <a:srgbClr val="006600"/>
              </a:solidFill>
              <a:latin typeface="メイリオ" panose="020B0604030504040204" pitchFamily="50" charset="-128"/>
              <a:ea typeface="メイリオ" panose="020B0604030504040204" pitchFamily="50" charset="-128"/>
            </a:endParaRPr>
          </a:p>
        </p:txBody>
      </p:sp>
      <p:sp>
        <p:nvSpPr>
          <p:cNvPr id="5" name="Text Box 5">
            <a:extLst>
              <a:ext uri="{FF2B5EF4-FFF2-40B4-BE49-F238E27FC236}">
                <a16:creationId xmlns:a16="http://schemas.microsoft.com/office/drawing/2014/main" id="{4763458F-C8FC-43B2-8702-8A4D5F86735F}"/>
              </a:ext>
            </a:extLst>
          </p:cNvPr>
          <p:cNvSpPr txBox="1">
            <a:spLocks noChangeArrowheads="1"/>
          </p:cNvSpPr>
          <p:nvPr/>
        </p:nvSpPr>
        <p:spPr bwMode="auto">
          <a:xfrm>
            <a:off x="1163782" y="754199"/>
            <a:ext cx="107234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2800" b="1" dirty="0">
                <a:solidFill>
                  <a:schemeClr val="tx1">
                    <a:lumMod val="85000"/>
                    <a:lumOff val="15000"/>
                  </a:schemeClr>
                </a:solidFill>
                <a:latin typeface="メイリオ" panose="020B0604030504040204" pitchFamily="50" charset="-128"/>
                <a:ea typeface="メイリオ" panose="020B0604030504040204" pitchFamily="50" charset="-128"/>
              </a:rPr>
              <a:t>投票にいこう！　なぜ？　私たち自身のために。</a:t>
            </a:r>
          </a:p>
        </p:txBody>
      </p:sp>
      <p:sp>
        <p:nvSpPr>
          <p:cNvPr id="6" name="四角形: 角を丸くする 5">
            <a:extLst>
              <a:ext uri="{FF2B5EF4-FFF2-40B4-BE49-F238E27FC236}">
                <a16:creationId xmlns:a16="http://schemas.microsoft.com/office/drawing/2014/main" id="{0F190CB0-065A-4994-A039-9B4104BAB394}"/>
              </a:ext>
            </a:extLst>
          </p:cNvPr>
          <p:cNvSpPr/>
          <p:nvPr/>
        </p:nvSpPr>
        <p:spPr>
          <a:xfrm>
            <a:off x="690242" y="1566074"/>
            <a:ext cx="5676336" cy="523221"/>
          </a:xfrm>
          <a:prstGeom prst="roundRect">
            <a:avLst>
              <a:gd name="adj" fmla="val 14563"/>
            </a:avLst>
          </a:prstGeom>
          <a:solidFill>
            <a:srgbClr val="000099"/>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タイトル 1">
            <a:extLst>
              <a:ext uri="{FF2B5EF4-FFF2-40B4-BE49-F238E27FC236}">
                <a16:creationId xmlns:a16="http://schemas.microsoft.com/office/drawing/2014/main" id="{D70CC640-C69D-44C7-B319-209426E2C121}"/>
              </a:ext>
            </a:extLst>
          </p:cNvPr>
          <p:cNvSpPr txBox="1">
            <a:spLocks/>
          </p:cNvSpPr>
          <p:nvPr/>
        </p:nvSpPr>
        <p:spPr>
          <a:xfrm>
            <a:off x="838200" y="1612415"/>
            <a:ext cx="5676337" cy="532300"/>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b="1" dirty="0">
                <a:solidFill>
                  <a:schemeClr val="bg1"/>
                </a:solidFill>
                <a:latin typeface="メイリオ" panose="020B0604030504040204" pitchFamily="50" charset="-128"/>
                <a:ea typeface="メイリオ" panose="020B0604030504040204" pitchFamily="50" charset="-128"/>
              </a:rPr>
              <a:t>税金の使い道や法律を決めるのは国会</a:t>
            </a:r>
            <a:endParaRPr lang="en-US" altLang="ja-JP" sz="2400" b="1" dirty="0">
              <a:solidFill>
                <a:schemeClr val="bg1"/>
              </a:solidFill>
              <a:latin typeface="メイリオ" panose="020B0604030504040204" pitchFamily="50" charset="-128"/>
              <a:ea typeface="メイリオ" panose="020B0604030504040204" pitchFamily="50" charset="-128"/>
            </a:endParaRPr>
          </a:p>
        </p:txBody>
      </p:sp>
      <p:sp>
        <p:nvSpPr>
          <p:cNvPr id="8" name="矢印: 下 7">
            <a:extLst>
              <a:ext uri="{FF2B5EF4-FFF2-40B4-BE49-F238E27FC236}">
                <a16:creationId xmlns:a16="http://schemas.microsoft.com/office/drawing/2014/main" id="{3B082345-5717-4C54-BD4B-BEDA54473C78}"/>
              </a:ext>
            </a:extLst>
          </p:cNvPr>
          <p:cNvSpPr/>
          <p:nvPr/>
        </p:nvSpPr>
        <p:spPr>
          <a:xfrm rot="10800000">
            <a:off x="3089977" y="2161706"/>
            <a:ext cx="748146" cy="382583"/>
          </a:xfrm>
          <a:prstGeom prst="downArrow">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EEAC533E-B475-431A-93A3-DEA71601FB72}"/>
              </a:ext>
            </a:extLst>
          </p:cNvPr>
          <p:cNvSpPr/>
          <p:nvPr/>
        </p:nvSpPr>
        <p:spPr>
          <a:xfrm>
            <a:off x="838200" y="2626074"/>
            <a:ext cx="5343826" cy="976778"/>
          </a:xfrm>
          <a:prstGeom prst="roundRect">
            <a:avLst>
              <a:gd name="adj" fmla="val 14563"/>
            </a:avLst>
          </a:prstGeom>
          <a:solidFill>
            <a:srgbClr val="000099"/>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1">
            <a:extLst>
              <a:ext uri="{FF2B5EF4-FFF2-40B4-BE49-F238E27FC236}">
                <a16:creationId xmlns:a16="http://schemas.microsoft.com/office/drawing/2014/main" id="{F5748312-7CD2-4040-8E50-273352437FAE}"/>
              </a:ext>
            </a:extLst>
          </p:cNvPr>
          <p:cNvSpPr txBox="1">
            <a:spLocks/>
          </p:cNvSpPr>
          <p:nvPr/>
        </p:nvSpPr>
        <p:spPr>
          <a:xfrm>
            <a:off x="986158" y="2741689"/>
            <a:ext cx="4794087" cy="1013659"/>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chemeClr val="bg1"/>
                </a:solidFill>
                <a:latin typeface="メイリオ" panose="020B0604030504040204" pitchFamily="50" charset="-128"/>
                <a:ea typeface="メイリオ" panose="020B0604030504040204" pitchFamily="50" charset="-128"/>
              </a:rPr>
              <a:t>国会に法案を提出できるのは</a:t>
            </a:r>
            <a:endParaRPr lang="en-US" altLang="ja-JP" sz="2400" b="1" dirty="0">
              <a:solidFill>
                <a:schemeClr val="bg1"/>
              </a:solidFill>
              <a:latin typeface="メイリオ" panose="020B0604030504040204" pitchFamily="50" charset="-128"/>
              <a:ea typeface="メイリオ" panose="020B0604030504040204" pitchFamily="50" charset="-128"/>
            </a:endParaRPr>
          </a:p>
          <a:p>
            <a:pPr>
              <a:lnSpc>
                <a:spcPct val="100000"/>
              </a:lnSpc>
            </a:pPr>
            <a:r>
              <a:rPr lang="ja-JP" altLang="en-US" sz="2400" b="1" dirty="0">
                <a:solidFill>
                  <a:schemeClr val="bg1"/>
                </a:solidFill>
                <a:latin typeface="メイリオ" panose="020B0604030504040204" pitchFamily="50" charset="-128"/>
                <a:ea typeface="メイリオ" panose="020B0604030504040204" pitchFamily="50" charset="-128"/>
              </a:rPr>
              <a:t>行政機関と</a:t>
            </a:r>
            <a:r>
              <a:rPr lang="ja-JP" altLang="en-US" sz="2400" b="1" dirty="0">
                <a:solidFill>
                  <a:srgbClr val="FFFF00"/>
                </a:solidFill>
                <a:latin typeface="メイリオ" panose="020B0604030504040204" pitchFamily="50" charset="-128"/>
                <a:ea typeface="メイリオ" panose="020B0604030504040204" pitchFamily="50" charset="-128"/>
              </a:rPr>
              <a:t>国会議員</a:t>
            </a:r>
            <a:r>
              <a:rPr lang="ja-JP" altLang="en-US" sz="2400" b="1" dirty="0">
                <a:solidFill>
                  <a:schemeClr val="bg1"/>
                </a:solidFill>
                <a:latin typeface="メイリオ" panose="020B0604030504040204" pitchFamily="50" charset="-128"/>
                <a:ea typeface="メイリオ" panose="020B0604030504040204" pitchFamily="50" charset="-128"/>
              </a:rPr>
              <a:t>のみの権利</a:t>
            </a:r>
            <a:endParaRPr lang="en-US" altLang="ja-JP" sz="2400" b="1" dirty="0">
              <a:solidFill>
                <a:schemeClr val="bg1"/>
              </a:solidFill>
              <a:latin typeface="メイリオ" panose="020B0604030504040204" pitchFamily="50" charset="-128"/>
              <a:ea typeface="メイリオ" panose="020B0604030504040204" pitchFamily="50" charset="-128"/>
            </a:endParaRPr>
          </a:p>
        </p:txBody>
      </p:sp>
      <p:sp>
        <p:nvSpPr>
          <p:cNvPr id="12" name="四角形: 角を丸くする 11">
            <a:extLst>
              <a:ext uri="{FF2B5EF4-FFF2-40B4-BE49-F238E27FC236}">
                <a16:creationId xmlns:a16="http://schemas.microsoft.com/office/drawing/2014/main" id="{7896A275-4F28-40E0-92DB-5573D42417A9}"/>
              </a:ext>
            </a:extLst>
          </p:cNvPr>
          <p:cNvSpPr/>
          <p:nvPr/>
        </p:nvSpPr>
        <p:spPr>
          <a:xfrm>
            <a:off x="838201" y="4144704"/>
            <a:ext cx="5343826" cy="523221"/>
          </a:xfrm>
          <a:prstGeom prst="roundRect">
            <a:avLst>
              <a:gd name="adj" fmla="val 14563"/>
            </a:avLst>
          </a:prstGeom>
          <a:solidFill>
            <a:srgbClr val="000099"/>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タイトル 1">
            <a:extLst>
              <a:ext uri="{FF2B5EF4-FFF2-40B4-BE49-F238E27FC236}">
                <a16:creationId xmlns:a16="http://schemas.microsoft.com/office/drawing/2014/main" id="{E2590C9F-966D-4DBC-B88E-A99EBE8463CE}"/>
              </a:ext>
            </a:extLst>
          </p:cNvPr>
          <p:cNvSpPr txBox="1">
            <a:spLocks/>
          </p:cNvSpPr>
          <p:nvPr/>
        </p:nvSpPr>
        <p:spPr>
          <a:xfrm>
            <a:off x="986158" y="4191045"/>
            <a:ext cx="5699074" cy="532300"/>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400" b="1" dirty="0">
                <a:solidFill>
                  <a:schemeClr val="bg1"/>
                </a:solidFill>
                <a:latin typeface="メイリオ" panose="020B0604030504040204" pitchFamily="50" charset="-128"/>
                <a:ea typeface="メイリオ" panose="020B0604030504040204" pitchFamily="50" charset="-128"/>
              </a:rPr>
              <a:t>その法案を決議できるのも</a:t>
            </a:r>
            <a:r>
              <a:rPr lang="ja-JP" altLang="en-US" sz="2400" b="1" dirty="0">
                <a:solidFill>
                  <a:srgbClr val="FFFF00"/>
                </a:solidFill>
                <a:latin typeface="メイリオ" panose="020B0604030504040204" pitchFamily="50" charset="-128"/>
                <a:ea typeface="メイリオ" panose="020B0604030504040204" pitchFamily="50" charset="-128"/>
              </a:rPr>
              <a:t>国会議員</a:t>
            </a:r>
            <a:endParaRPr lang="en-US" altLang="ja-JP" sz="2400" b="1" dirty="0">
              <a:solidFill>
                <a:srgbClr val="FFFF00"/>
              </a:solidFill>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EF54D384-6031-4903-80D3-EC3F32CC6BC8}"/>
              </a:ext>
            </a:extLst>
          </p:cNvPr>
          <p:cNvSpPr txBox="1">
            <a:spLocks/>
          </p:cNvSpPr>
          <p:nvPr/>
        </p:nvSpPr>
        <p:spPr>
          <a:xfrm>
            <a:off x="986158" y="4760607"/>
            <a:ext cx="5047910" cy="74305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000" b="1" dirty="0">
                <a:latin typeface="メイリオ" panose="020B0604030504040204" pitchFamily="50" charset="-128"/>
                <a:ea typeface="メイリオ" panose="020B0604030504040204" pitchFamily="50" charset="-128"/>
              </a:rPr>
              <a:t>地域に置き換えれば地方行政の政策や条例を作るのは</a:t>
            </a:r>
            <a:r>
              <a:rPr lang="ja-JP" altLang="en-US" sz="2000" b="1" dirty="0">
                <a:solidFill>
                  <a:srgbClr val="FF0000"/>
                </a:solidFill>
                <a:latin typeface="メイリオ" panose="020B0604030504040204" pitchFamily="50" charset="-128"/>
                <a:ea typeface="メイリオ" panose="020B0604030504040204" pitchFamily="50" charset="-128"/>
              </a:rPr>
              <a:t>地方（県・市町村）の議員</a:t>
            </a:r>
            <a:endParaRPr lang="en-US" altLang="ja-JP" sz="2000" b="1" dirty="0">
              <a:solidFill>
                <a:srgbClr val="FF0000"/>
              </a:solidFill>
              <a:latin typeface="メイリオ" panose="020B0604030504040204" pitchFamily="50" charset="-128"/>
              <a:ea typeface="メイリオ" panose="020B0604030504040204" pitchFamily="50" charset="-128"/>
            </a:endParaRPr>
          </a:p>
        </p:txBody>
      </p:sp>
      <p:sp>
        <p:nvSpPr>
          <p:cNvPr id="30" name="二等辺三角形 29">
            <a:extLst>
              <a:ext uri="{FF2B5EF4-FFF2-40B4-BE49-F238E27FC236}">
                <a16:creationId xmlns:a16="http://schemas.microsoft.com/office/drawing/2014/main" id="{F5F141EF-0D5F-4652-BF7B-3EFDE7ABAE73}"/>
              </a:ext>
            </a:extLst>
          </p:cNvPr>
          <p:cNvSpPr/>
          <p:nvPr/>
        </p:nvSpPr>
        <p:spPr>
          <a:xfrm rot="16200000">
            <a:off x="6322010" y="2142576"/>
            <a:ext cx="962477" cy="254515"/>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二等辺三角形 30">
            <a:extLst>
              <a:ext uri="{FF2B5EF4-FFF2-40B4-BE49-F238E27FC236}">
                <a16:creationId xmlns:a16="http://schemas.microsoft.com/office/drawing/2014/main" id="{BE6ABF3A-6526-40F9-B484-114FEC2EC0A6}"/>
              </a:ext>
            </a:extLst>
          </p:cNvPr>
          <p:cNvSpPr/>
          <p:nvPr/>
        </p:nvSpPr>
        <p:spPr>
          <a:xfrm rot="16200000">
            <a:off x="6322010" y="3147461"/>
            <a:ext cx="962477" cy="254515"/>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二等辺三角形 31">
            <a:extLst>
              <a:ext uri="{FF2B5EF4-FFF2-40B4-BE49-F238E27FC236}">
                <a16:creationId xmlns:a16="http://schemas.microsoft.com/office/drawing/2014/main" id="{12C9313A-0949-4D37-8CE5-C272D790F328}"/>
              </a:ext>
            </a:extLst>
          </p:cNvPr>
          <p:cNvSpPr/>
          <p:nvPr/>
        </p:nvSpPr>
        <p:spPr>
          <a:xfrm rot="16200000">
            <a:off x="6322010" y="4137583"/>
            <a:ext cx="962477" cy="254515"/>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四角形: 角を丸くする 32">
            <a:extLst>
              <a:ext uri="{FF2B5EF4-FFF2-40B4-BE49-F238E27FC236}">
                <a16:creationId xmlns:a16="http://schemas.microsoft.com/office/drawing/2014/main" id="{FB589641-F623-46D1-9A0B-A210C5B84BDD}"/>
              </a:ext>
            </a:extLst>
          </p:cNvPr>
          <p:cNvSpPr/>
          <p:nvPr/>
        </p:nvSpPr>
        <p:spPr>
          <a:xfrm>
            <a:off x="7424470" y="1494181"/>
            <a:ext cx="4310329" cy="3715124"/>
          </a:xfrm>
          <a:prstGeom prst="roundRect">
            <a:avLst>
              <a:gd name="adj" fmla="val 4323"/>
            </a:avLst>
          </a:prstGeom>
          <a:solidFill>
            <a:schemeClr val="bg1"/>
          </a:solidFill>
          <a:ln w="381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タイトル 1">
            <a:extLst>
              <a:ext uri="{FF2B5EF4-FFF2-40B4-BE49-F238E27FC236}">
                <a16:creationId xmlns:a16="http://schemas.microsoft.com/office/drawing/2014/main" id="{57BF715E-8FA1-4BD1-99D8-5E7993C3993A}"/>
              </a:ext>
            </a:extLst>
          </p:cNvPr>
          <p:cNvSpPr txBox="1">
            <a:spLocks/>
          </p:cNvSpPr>
          <p:nvPr/>
        </p:nvSpPr>
        <p:spPr>
          <a:xfrm>
            <a:off x="7583424" y="1718479"/>
            <a:ext cx="3971267" cy="3576065"/>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spcBef>
                <a:spcPts val="0"/>
              </a:spcBef>
            </a:pPr>
            <a:r>
              <a:rPr lang="ja-JP" altLang="en-US" sz="2400" dirty="0">
                <a:latin typeface="メイリオ" panose="020B0604030504040204" pitchFamily="50" charset="-128"/>
                <a:ea typeface="メイリオ" panose="020B0604030504040204" pitchFamily="50" charset="-128"/>
              </a:rPr>
              <a:t>選挙を通じて、</a:t>
            </a:r>
            <a:r>
              <a:rPr lang="ja-JP" altLang="en-US" sz="2400">
                <a:latin typeface="メイリオ" panose="020B0604030504040204" pitchFamily="50" charset="-128"/>
                <a:ea typeface="メイリオ" panose="020B0604030504040204" pitchFamily="50" charset="-128"/>
              </a:rPr>
              <a:t>国会や地方議会</a:t>
            </a:r>
            <a:r>
              <a:rPr lang="ja-JP" altLang="en-US" sz="2400" dirty="0">
                <a:latin typeface="メイリオ" panose="020B0604030504040204" pitchFamily="50" charset="-128"/>
                <a:ea typeface="メイリオ" panose="020B0604030504040204" pitchFamily="50" charset="-128"/>
              </a:rPr>
              <a:t>に</a:t>
            </a:r>
            <a:r>
              <a:rPr lang="ja-JP" altLang="en-US" sz="2400" b="1" u="sng" dirty="0">
                <a:solidFill>
                  <a:srgbClr val="FF0000"/>
                </a:solidFill>
                <a:latin typeface="メイリオ" panose="020B0604030504040204" pitchFamily="50" charset="-128"/>
                <a:ea typeface="メイリオ" panose="020B0604030504040204" pitchFamily="50" charset="-128"/>
              </a:rPr>
              <a:t>私たちの代表</a:t>
            </a:r>
            <a:r>
              <a:rPr lang="ja-JP" altLang="en-US" sz="2400" dirty="0">
                <a:latin typeface="メイリオ" panose="020B0604030504040204" pitchFamily="50" charset="-128"/>
                <a:ea typeface="メイリオ" panose="020B0604030504040204" pitchFamily="50" charset="-128"/>
              </a:rPr>
              <a:t>を一人でも多く送り出す。</a:t>
            </a:r>
            <a:endParaRPr lang="en-US" altLang="ja-JP" sz="2400"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400" b="1" u="sng" dirty="0">
                <a:solidFill>
                  <a:srgbClr val="FF0000"/>
                </a:solidFill>
                <a:latin typeface="メイリオ" panose="020B0604030504040204" pitchFamily="50" charset="-128"/>
                <a:ea typeface="メイリオ" panose="020B0604030504040204" pitchFamily="50" charset="-128"/>
              </a:rPr>
              <a:t>私たちの考えや政策を彼らに託して</a:t>
            </a:r>
            <a:r>
              <a:rPr lang="ja-JP" altLang="en-US" sz="2400" dirty="0">
                <a:latin typeface="メイリオ" panose="020B0604030504040204" pitchFamily="50" charset="-128"/>
                <a:ea typeface="メイリオ" panose="020B0604030504040204" pitchFamily="50" charset="-128"/>
              </a:rPr>
              <a:t>国政や地方政治の場で発言してもらう。</a:t>
            </a:r>
            <a:endParaRPr lang="en-US" altLang="ja-JP" sz="2400" dirty="0">
              <a:latin typeface="メイリオ" panose="020B0604030504040204" pitchFamily="50" charset="-128"/>
              <a:ea typeface="メイリオ" panose="020B0604030504040204" pitchFamily="50" charset="-128"/>
            </a:endParaRPr>
          </a:p>
          <a:p>
            <a:pPr marL="6350" indent="-6350" algn="l">
              <a:spcBef>
                <a:spcPts val="0"/>
              </a:spcBef>
            </a:pPr>
            <a:r>
              <a:rPr lang="ja-JP" altLang="en-US" sz="2400" dirty="0">
                <a:latin typeface="メイリオ" panose="020B0604030504040204" pitchFamily="50" charset="-128"/>
                <a:ea typeface="メイリオ" panose="020B0604030504040204" pitchFamily="50" charset="-128"/>
              </a:rPr>
              <a:t>これが</a:t>
            </a:r>
            <a:r>
              <a:rPr lang="ja-JP" altLang="en-US" sz="2400" b="1" u="sng" dirty="0">
                <a:solidFill>
                  <a:srgbClr val="FF0000"/>
                </a:solidFill>
                <a:latin typeface="メイリオ" panose="020B0604030504040204" pitchFamily="50" charset="-128"/>
                <a:ea typeface="メイリオ" panose="020B0604030504040204" pitchFamily="50" charset="-128"/>
              </a:rPr>
              <a:t>私たちの政策や考え方を実現する最も近道</a:t>
            </a:r>
            <a:r>
              <a:rPr lang="ja-JP" altLang="en-US" sz="2400" dirty="0">
                <a:latin typeface="メイリオ" panose="020B0604030504040204" pitchFamily="50" charset="-128"/>
                <a:ea typeface="メイリオ" panose="020B0604030504040204" pitchFamily="50" charset="-128"/>
              </a:rPr>
              <a:t>であり、現在の政治を変えることができる手段。</a:t>
            </a:r>
            <a:endParaRPr lang="en-US" altLang="ja-JP" sz="2400" dirty="0">
              <a:latin typeface="メイリオ" panose="020B0604030504040204" pitchFamily="50" charset="-128"/>
              <a:ea typeface="メイリオ" panose="020B0604030504040204" pitchFamily="50" charset="-128"/>
            </a:endParaRPr>
          </a:p>
        </p:txBody>
      </p:sp>
      <p:sp>
        <p:nvSpPr>
          <p:cNvPr id="35" name="矢印: 下 34">
            <a:extLst>
              <a:ext uri="{FF2B5EF4-FFF2-40B4-BE49-F238E27FC236}">
                <a16:creationId xmlns:a16="http://schemas.microsoft.com/office/drawing/2014/main" id="{9D423FDA-1D46-4BB2-8CFC-82FE4DE07065}"/>
              </a:ext>
            </a:extLst>
          </p:cNvPr>
          <p:cNvSpPr/>
          <p:nvPr/>
        </p:nvSpPr>
        <p:spPr>
          <a:xfrm rot="10800000">
            <a:off x="3089977" y="3671502"/>
            <a:ext cx="748146" cy="382583"/>
          </a:xfrm>
          <a:prstGeom prst="downArrow">
            <a:avLst/>
          </a:prstGeom>
          <a:solidFill>
            <a:schemeClr val="bg1"/>
          </a:solidFill>
          <a:ln w="2857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スライド番号プレースホルダー 5">
            <a:extLst>
              <a:ext uri="{FF2B5EF4-FFF2-40B4-BE49-F238E27FC236}">
                <a16:creationId xmlns:a16="http://schemas.microsoft.com/office/drawing/2014/main" id="{A4C923B4-E85A-40BA-8050-5EF117B8E433}"/>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31</a:t>
            </a:fld>
            <a:endParaRPr lang="en-US" sz="1800" dirty="0">
              <a:solidFill>
                <a:schemeClr val="tx1"/>
              </a:solidFill>
            </a:endParaRPr>
          </a:p>
        </p:txBody>
      </p:sp>
      <p:sp>
        <p:nvSpPr>
          <p:cNvPr id="22" name="四角形: 1 つの角を切り取る 21">
            <a:extLst>
              <a:ext uri="{FF2B5EF4-FFF2-40B4-BE49-F238E27FC236}">
                <a16:creationId xmlns:a16="http://schemas.microsoft.com/office/drawing/2014/main" id="{9CAD5A3A-E3F8-49DF-8CC1-B186866BDC45}"/>
              </a:ext>
            </a:extLst>
          </p:cNvPr>
          <p:cNvSpPr/>
          <p:nvPr/>
        </p:nvSpPr>
        <p:spPr>
          <a:xfrm>
            <a:off x="0" y="1157214"/>
            <a:ext cx="8928000" cy="54000"/>
          </a:xfrm>
          <a:prstGeom prst="snip1Rect">
            <a:avLst>
              <a:gd name="adj"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Text Box 5">
            <a:extLst>
              <a:ext uri="{FF2B5EF4-FFF2-40B4-BE49-F238E27FC236}">
                <a16:creationId xmlns:a16="http://schemas.microsoft.com/office/drawing/2014/main" id="{CDD2FBA8-48AB-4E35-B92C-97406CC3AF44}"/>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１７．政策制度、政治活動③</a:t>
            </a:r>
          </a:p>
        </p:txBody>
      </p:sp>
    </p:spTree>
    <p:extLst>
      <p:ext uri="{BB962C8B-B14F-4D97-AF65-F5344CB8AC3E}">
        <p14:creationId xmlns:p14="http://schemas.microsoft.com/office/powerpoint/2010/main" val="2353668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2B70564A-6AE5-429C-AED2-AA877E21AE65}"/>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Text Box 5">
            <a:extLst>
              <a:ext uri="{FF2B5EF4-FFF2-40B4-BE49-F238E27FC236}">
                <a16:creationId xmlns:a16="http://schemas.microsoft.com/office/drawing/2014/main" id="{E91518A5-6A21-487D-982E-D78A13B76A7B}"/>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１８．労働組合費 </a:t>
            </a:r>
            <a:r>
              <a:rPr lang="ja-JP" altLang="en-US" b="1" dirty="0">
                <a:solidFill>
                  <a:schemeClr val="bg1"/>
                </a:solidFill>
                <a:latin typeface="メイリオ" panose="020B0604030504040204" pitchFamily="50" charset="-128"/>
                <a:ea typeface="メイリオ" panose="020B0604030504040204" pitchFamily="50" charset="-128"/>
              </a:rPr>
              <a:t>など </a:t>
            </a:r>
            <a:r>
              <a:rPr lang="ja-JP" altLang="en-US" sz="4000" b="1" dirty="0">
                <a:solidFill>
                  <a:schemeClr val="bg1"/>
                </a:solidFill>
                <a:latin typeface="メイリオ" panose="020B0604030504040204" pitchFamily="50" charset="-128"/>
                <a:ea typeface="メイリオ" panose="020B0604030504040204" pitchFamily="50" charset="-128"/>
              </a:rPr>
              <a:t>について</a:t>
            </a:r>
          </a:p>
        </p:txBody>
      </p:sp>
      <p:sp>
        <p:nvSpPr>
          <p:cNvPr id="15" name="角丸四角形 1">
            <a:extLst>
              <a:ext uri="{FF2B5EF4-FFF2-40B4-BE49-F238E27FC236}">
                <a16:creationId xmlns:a16="http://schemas.microsoft.com/office/drawing/2014/main" id="{47330847-119D-4A81-8B64-F0EDD4BE0E58}"/>
              </a:ext>
            </a:extLst>
          </p:cNvPr>
          <p:cNvSpPr/>
          <p:nvPr/>
        </p:nvSpPr>
        <p:spPr>
          <a:xfrm>
            <a:off x="941289" y="1354228"/>
            <a:ext cx="10793509" cy="80486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defPPr rtl="0">
              <a:defRPr lang="ja-JP"/>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kumimoji="1" lang="ja-JP" altLang="en-US" sz="2400" dirty="0">
                <a:latin typeface="メイリオ" panose="020B0604030504040204" pitchFamily="50" charset="-128"/>
                <a:ea typeface="メイリオ" panose="020B0604030504040204" pitchFamily="50" charset="-128"/>
                <a:cs typeface="Meiryo UI" panose="020B0604030504040204" pitchFamily="50" charset="-128"/>
              </a:rPr>
              <a:t>組合活動を進める上では、</a:t>
            </a:r>
            <a:r>
              <a:rPr kumimoji="1" lang="en-US" altLang="ja-JP" sz="2400" dirty="0">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2400" dirty="0">
                <a:latin typeface="メイリオ" panose="020B0604030504040204" pitchFamily="50" charset="-128"/>
                <a:ea typeface="メイリオ" panose="020B0604030504040204" pitchFamily="50" charset="-128"/>
                <a:cs typeface="Meiryo UI" panose="020B0604030504040204" pitchFamily="50" charset="-128"/>
              </a:rPr>
              <a:t>活動資金</a:t>
            </a:r>
            <a:r>
              <a:rPr kumimoji="1" lang="en-US" altLang="ja-JP" sz="2400" dirty="0">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2400" dirty="0">
                <a:latin typeface="メイリオ" panose="020B0604030504040204" pitchFamily="50" charset="-128"/>
                <a:ea typeface="メイリオ" panose="020B0604030504040204" pitchFamily="50" charset="-128"/>
                <a:cs typeface="Meiryo UI" panose="020B0604030504040204" pitchFamily="50" charset="-128"/>
              </a:rPr>
              <a:t>が必要となります。</a:t>
            </a:r>
            <a:endParaRPr kumimoji="1" lang="en-US" altLang="ja-JP" sz="2400" dirty="0">
              <a:latin typeface="メイリオ" panose="020B0604030504040204" pitchFamily="50" charset="-128"/>
              <a:ea typeface="メイリオ" panose="020B0604030504040204" pitchFamily="50" charset="-128"/>
              <a:cs typeface="Meiryo UI"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cs typeface="Meiryo UI" panose="020B0604030504040204" pitchFamily="50" charset="-128"/>
              </a:rPr>
              <a:t>労働組合は組合員の皆さんが少しずつお金を出し合い活動しています。</a:t>
            </a:r>
          </a:p>
        </p:txBody>
      </p:sp>
      <p:sp>
        <p:nvSpPr>
          <p:cNvPr id="16" name="テキスト ボックス 6">
            <a:extLst>
              <a:ext uri="{FF2B5EF4-FFF2-40B4-BE49-F238E27FC236}">
                <a16:creationId xmlns:a16="http://schemas.microsoft.com/office/drawing/2014/main" id="{31E7795C-F670-470D-877B-526C412B3D57}"/>
              </a:ext>
            </a:extLst>
          </p:cNvPr>
          <p:cNvSpPr txBox="1"/>
          <p:nvPr/>
        </p:nvSpPr>
        <p:spPr>
          <a:xfrm>
            <a:off x="6822584" y="2225511"/>
            <a:ext cx="4608739" cy="461665"/>
          </a:xfrm>
          <a:prstGeom prst="rect">
            <a:avLst/>
          </a:prstGeom>
          <a:ln/>
        </p:spPr>
        <p:style>
          <a:lnRef idx="1">
            <a:schemeClr val="accent6"/>
          </a:lnRef>
          <a:fillRef idx="3">
            <a:schemeClr val="accent6"/>
          </a:fillRef>
          <a:effectRef idx="2">
            <a:schemeClr val="accent6"/>
          </a:effectRef>
          <a:fontRef idx="minor">
            <a:schemeClr val="lt1"/>
          </a:fontRef>
        </p:style>
        <p:txBody>
          <a:bodyPr wrap="square" rtlCol="0">
            <a:spAutoFit/>
          </a:bodyPr>
          <a:lstStyle>
            <a:defPPr rtl="0">
              <a:defRPr lang="ja-JP"/>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kumimoji="1" lang="ja-JP" altLang="en-US" sz="2400" b="1" dirty="0">
                <a:latin typeface="メイリオ" panose="020B0604030504040204" pitchFamily="50" charset="-128"/>
                <a:ea typeface="メイリオ" panose="020B0604030504040204" pitchFamily="50" charset="-128"/>
                <a:cs typeface="Meiryo UI" panose="020B0604030504040204" pitchFamily="50" charset="-128"/>
              </a:rPr>
              <a:t>組合費：基本給</a:t>
            </a:r>
            <a:r>
              <a:rPr kumimoji="1" lang="en-US" altLang="ja-JP" sz="2400" b="1" dirty="0">
                <a:latin typeface="メイリオ" panose="020B0604030504040204" pitchFamily="50" charset="-128"/>
                <a:ea typeface="メイリオ" panose="020B0604030504040204" pitchFamily="50" charset="-128"/>
                <a:cs typeface="Meiryo UI" panose="020B0604030504040204" pitchFamily="50" charset="-128"/>
              </a:rPr>
              <a:t>×</a:t>
            </a:r>
            <a:r>
              <a:rPr lang="ja-JP" altLang="en-US" sz="24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24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cs typeface="Meiryo UI" panose="020B0604030504040204" pitchFamily="50" charset="-128"/>
              </a:rPr>
              <a:t>／月</a:t>
            </a:r>
          </a:p>
        </p:txBody>
      </p:sp>
      <p:sp>
        <p:nvSpPr>
          <p:cNvPr id="13" name="角丸四角形 11">
            <a:extLst>
              <a:ext uri="{FF2B5EF4-FFF2-40B4-BE49-F238E27FC236}">
                <a16:creationId xmlns:a16="http://schemas.microsoft.com/office/drawing/2014/main" id="{BF88ED95-45DA-482B-96EB-C13C6A4C6FB2}"/>
              </a:ext>
            </a:extLst>
          </p:cNvPr>
          <p:cNvSpPr/>
          <p:nvPr/>
        </p:nvSpPr>
        <p:spPr>
          <a:xfrm>
            <a:off x="928255" y="2863039"/>
            <a:ext cx="10793509" cy="12455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defPPr rtl="0">
              <a:defRPr lang="ja-JP"/>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kumimoji="1" lang="ja-JP" altLang="en-US" sz="2400" dirty="0">
                <a:latin typeface="メイリオ" panose="020B0604030504040204" pitchFamily="50" charset="-128"/>
                <a:ea typeface="メイリオ" panose="020B0604030504040204" pitchFamily="50" charset="-128"/>
                <a:cs typeface="Meiryo UI" panose="020B0604030504040204" pitchFamily="50" charset="-128"/>
              </a:rPr>
              <a:t>労働組合では、助け合いの精神のもと、全員から「慶弔共済金」をいただいています。お祝い事や万が一の時に、ルールに沿ってお見舞金などをお渡ししています。</a:t>
            </a:r>
          </a:p>
        </p:txBody>
      </p:sp>
      <p:sp>
        <p:nvSpPr>
          <p:cNvPr id="14" name="テキスト ボックス 12">
            <a:extLst>
              <a:ext uri="{FF2B5EF4-FFF2-40B4-BE49-F238E27FC236}">
                <a16:creationId xmlns:a16="http://schemas.microsoft.com/office/drawing/2014/main" id="{330840D6-B640-4B6D-AB85-7A4862D6BC5B}"/>
              </a:ext>
            </a:extLst>
          </p:cNvPr>
          <p:cNvSpPr txBox="1"/>
          <p:nvPr/>
        </p:nvSpPr>
        <p:spPr>
          <a:xfrm>
            <a:off x="7380510" y="4196807"/>
            <a:ext cx="4050814" cy="461665"/>
          </a:xfrm>
          <a:prstGeom prst="rect">
            <a:avLst/>
          </a:prstGeom>
          <a:ln/>
        </p:spPr>
        <p:style>
          <a:lnRef idx="1">
            <a:schemeClr val="accent6"/>
          </a:lnRef>
          <a:fillRef idx="3">
            <a:schemeClr val="accent6"/>
          </a:fillRef>
          <a:effectRef idx="2">
            <a:schemeClr val="accent6"/>
          </a:effectRef>
          <a:fontRef idx="minor">
            <a:schemeClr val="lt1"/>
          </a:fontRef>
        </p:style>
        <p:txBody>
          <a:bodyPr wrap="square" rtlCol="0">
            <a:spAutoFit/>
          </a:bodyPr>
          <a:lstStyle>
            <a:defPPr rtl="0">
              <a:defRPr lang="ja-JP"/>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kumimoji="1" lang="ja-JP" altLang="en-US" sz="2400" b="1" dirty="0">
                <a:latin typeface="メイリオ" panose="020B0604030504040204" pitchFamily="50" charset="-128"/>
                <a:ea typeface="メイリオ" panose="020B0604030504040204" pitchFamily="50" charset="-128"/>
                <a:cs typeface="Meiryo UI" panose="020B0604030504040204" pitchFamily="50" charset="-128"/>
              </a:rPr>
              <a:t>慶弔共済金：</a:t>
            </a:r>
            <a:r>
              <a:rPr kumimoji="1" lang="ja-JP" altLang="en-US" sz="24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５００</a:t>
            </a:r>
            <a:r>
              <a:rPr kumimoji="1" lang="ja-JP" altLang="en-US" sz="2400" b="1" dirty="0">
                <a:latin typeface="メイリオ" panose="020B0604030504040204" pitchFamily="50" charset="-128"/>
                <a:ea typeface="メイリオ" panose="020B0604030504040204" pitchFamily="50" charset="-128"/>
                <a:cs typeface="Meiryo UI" panose="020B0604030504040204" pitchFamily="50" charset="-128"/>
              </a:rPr>
              <a:t>円／月</a:t>
            </a:r>
          </a:p>
        </p:txBody>
      </p:sp>
      <p:sp>
        <p:nvSpPr>
          <p:cNvPr id="11" name="角丸四角形 14">
            <a:extLst>
              <a:ext uri="{FF2B5EF4-FFF2-40B4-BE49-F238E27FC236}">
                <a16:creationId xmlns:a16="http://schemas.microsoft.com/office/drawing/2014/main" id="{0E75B8B5-6303-4AFA-8BC7-601D344B6E4F}"/>
              </a:ext>
            </a:extLst>
          </p:cNvPr>
          <p:cNvSpPr/>
          <p:nvPr/>
        </p:nvSpPr>
        <p:spPr>
          <a:xfrm>
            <a:off x="941289" y="4902885"/>
            <a:ext cx="10793509" cy="116078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defPPr rtl="0">
              <a:defRPr lang="ja-JP"/>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kumimoji="1" lang="ja-JP" altLang="en-US" sz="2400" dirty="0">
                <a:latin typeface="メイリオ" panose="020B0604030504040204" pitchFamily="50" charset="-128"/>
                <a:ea typeface="メイリオ" panose="020B0604030504040204" pitchFamily="50" charset="-128"/>
                <a:cs typeface="Meiryo UI" panose="020B0604030504040204" pitchFamily="50" charset="-128"/>
              </a:rPr>
              <a:t>私たちの賃金を上げてもらうための活動である春闘では、場合によってはストライキ（罷業）になることもあり得ます。その場合は会社から賃金は支払われません。そんな時のために「闘争資金」を皆さんから預かります。</a:t>
            </a:r>
          </a:p>
        </p:txBody>
      </p:sp>
      <p:sp>
        <p:nvSpPr>
          <p:cNvPr id="12" name="テキスト ボックス 15">
            <a:extLst>
              <a:ext uri="{FF2B5EF4-FFF2-40B4-BE49-F238E27FC236}">
                <a16:creationId xmlns:a16="http://schemas.microsoft.com/office/drawing/2014/main" id="{67DE87FB-99D1-4E0A-B5C6-8BE47DDB6B74}"/>
              </a:ext>
            </a:extLst>
          </p:cNvPr>
          <p:cNvSpPr txBox="1"/>
          <p:nvPr/>
        </p:nvSpPr>
        <p:spPr>
          <a:xfrm>
            <a:off x="7131128" y="6125755"/>
            <a:ext cx="4300196" cy="461665"/>
          </a:xfrm>
          <a:prstGeom prst="rect">
            <a:avLst/>
          </a:prstGeom>
          <a:ln/>
        </p:spPr>
        <p:style>
          <a:lnRef idx="1">
            <a:schemeClr val="accent6"/>
          </a:lnRef>
          <a:fillRef idx="3">
            <a:schemeClr val="accent6"/>
          </a:fillRef>
          <a:effectRef idx="2">
            <a:schemeClr val="accent6"/>
          </a:effectRef>
          <a:fontRef idx="minor">
            <a:schemeClr val="lt1"/>
          </a:fontRef>
        </p:style>
        <p:txBody>
          <a:bodyPr wrap="square" rtlCol="0">
            <a:spAutoFit/>
          </a:bodyPr>
          <a:lstStyle>
            <a:defPPr rtl="0">
              <a:defRPr lang="ja-JP"/>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kumimoji="1" lang="ja-JP" altLang="en-US" sz="2400" b="1" dirty="0">
                <a:latin typeface="メイリオ" panose="020B0604030504040204" pitchFamily="50" charset="-128"/>
                <a:ea typeface="メイリオ" panose="020B0604030504040204" pitchFamily="50" charset="-128"/>
                <a:cs typeface="Meiryo UI" panose="020B0604030504040204" pitchFamily="50" charset="-128"/>
              </a:rPr>
              <a:t>闘争資金：</a:t>
            </a:r>
            <a:r>
              <a:rPr kumimoji="1" lang="ja-JP" altLang="en-US" sz="24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１，０００</a:t>
            </a:r>
            <a:r>
              <a:rPr kumimoji="1" lang="ja-JP" altLang="en-US" sz="2400" b="1" dirty="0">
                <a:latin typeface="メイリオ" panose="020B0604030504040204" pitchFamily="50" charset="-128"/>
                <a:ea typeface="メイリオ" panose="020B0604030504040204" pitchFamily="50" charset="-128"/>
                <a:cs typeface="Meiryo UI" panose="020B0604030504040204" pitchFamily="50" charset="-128"/>
              </a:rPr>
              <a:t>円／月</a:t>
            </a:r>
          </a:p>
        </p:txBody>
      </p:sp>
      <p:sp>
        <p:nvSpPr>
          <p:cNvPr id="24" name="Text Box 13">
            <a:extLst>
              <a:ext uri="{FF2B5EF4-FFF2-40B4-BE49-F238E27FC236}">
                <a16:creationId xmlns:a16="http://schemas.microsoft.com/office/drawing/2014/main" id="{8F1E424C-677D-4E1E-8FF1-E5C6A43D65FD}"/>
              </a:ext>
            </a:extLst>
          </p:cNvPr>
          <p:cNvSpPr txBox="1">
            <a:spLocks noChangeArrowheads="1"/>
          </p:cNvSpPr>
          <p:nvPr/>
        </p:nvSpPr>
        <p:spPr bwMode="auto">
          <a:xfrm>
            <a:off x="7547429" y="823302"/>
            <a:ext cx="4543561" cy="45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3500"/>
              </a:lnSpc>
              <a:spcBef>
                <a:spcPts val="0"/>
              </a:spcBef>
              <a:buNone/>
            </a:pPr>
            <a:r>
              <a:rPr lang="ja-JP" altLang="en-US" sz="2400" b="1" dirty="0">
                <a:solidFill>
                  <a:srgbClr val="FF0000"/>
                </a:solidFill>
                <a:latin typeface="メイリオ" panose="020B0604030504040204" pitchFamily="50" charset="-128"/>
                <a:ea typeface="メイリオ" panose="020B0604030504040204" pitchFamily="50" charset="-128"/>
              </a:rPr>
              <a:t>自組織のルールに沿って変更</a:t>
            </a:r>
            <a:endParaRPr lang="en-US" altLang="ja-JP" sz="2800" b="1" dirty="0">
              <a:solidFill>
                <a:srgbClr val="FF0000"/>
              </a:solidFill>
              <a:latin typeface="メイリオ" panose="020B0604030504040204" pitchFamily="50" charset="-128"/>
              <a:ea typeface="メイリオ" panose="020B0604030504040204" pitchFamily="50" charset="-128"/>
            </a:endParaRPr>
          </a:p>
        </p:txBody>
      </p:sp>
      <p:sp>
        <p:nvSpPr>
          <p:cNvPr id="27" name="テキスト ボックス 6">
            <a:extLst>
              <a:ext uri="{FF2B5EF4-FFF2-40B4-BE49-F238E27FC236}">
                <a16:creationId xmlns:a16="http://schemas.microsoft.com/office/drawing/2014/main" id="{A0143ED2-8F45-44CB-81FF-F66EF8A5A649}"/>
              </a:ext>
            </a:extLst>
          </p:cNvPr>
          <p:cNvSpPr txBox="1"/>
          <p:nvPr/>
        </p:nvSpPr>
        <p:spPr>
          <a:xfrm>
            <a:off x="149078" y="4052172"/>
            <a:ext cx="2144181" cy="400110"/>
          </a:xfrm>
          <a:prstGeom prst="rect">
            <a:avLst/>
          </a:prstGeom>
          <a:solidFill>
            <a:srgbClr val="FF0066"/>
          </a:solidFill>
          <a:ln/>
        </p:spPr>
        <p:style>
          <a:lnRef idx="1">
            <a:schemeClr val="accent6"/>
          </a:lnRef>
          <a:fillRef idx="3">
            <a:schemeClr val="accent6"/>
          </a:fillRef>
          <a:effectRef idx="2">
            <a:schemeClr val="accent6"/>
          </a:effectRef>
          <a:fontRef idx="minor">
            <a:schemeClr val="lt1"/>
          </a:fontRef>
        </p:style>
        <p:txBody>
          <a:bodyPr wrap="square" rtlCol="0">
            <a:spAutoFit/>
          </a:bodyPr>
          <a:lstStyle>
            <a:defPPr rtl="0">
              <a:defRPr lang="ja-JP"/>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ja-JP" altLang="en-US" sz="2000" b="1" dirty="0">
                <a:latin typeface="メイリオ" panose="020B0604030504040204" pitchFamily="50" charset="-128"/>
                <a:ea typeface="メイリオ" panose="020B0604030504040204" pitchFamily="50" charset="-128"/>
                <a:cs typeface="Meiryo UI" panose="020B0604030504040204" pitchFamily="50" charset="-128"/>
              </a:rPr>
              <a:t>給与引き落とし</a:t>
            </a:r>
          </a:p>
        </p:txBody>
      </p:sp>
      <p:sp>
        <p:nvSpPr>
          <p:cNvPr id="28" name="テキスト ボックス 6">
            <a:extLst>
              <a:ext uri="{FF2B5EF4-FFF2-40B4-BE49-F238E27FC236}">
                <a16:creationId xmlns:a16="http://schemas.microsoft.com/office/drawing/2014/main" id="{D2126ADE-46B5-4B76-8CE7-47DA17A5F9EA}"/>
              </a:ext>
            </a:extLst>
          </p:cNvPr>
          <p:cNvSpPr txBox="1"/>
          <p:nvPr/>
        </p:nvSpPr>
        <p:spPr>
          <a:xfrm>
            <a:off x="149078" y="5998821"/>
            <a:ext cx="2144181" cy="400110"/>
          </a:xfrm>
          <a:prstGeom prst="rect">
            <a:avLst/>
          </a:prstGeom>
          <a:solidFill>
            <a:srgbClr val="FF0066"/>
          </a:solidFill>
          <a:ln/>
        </p:spPr>
        <p:style>
          <a:lnRef idx="1">
            <a:schemeClr val="accent6"/>
          </a:lnRef>
          <a:fillRef idx="3">
            <a:schemeClr val="accent6"/>
          </a:fillRef>
          <a:effectRef idx="2">
            <a:schemeClr val="accent6"/>
          </a:effectRef>
          <a:fontRef idx="minor">
            <a:schemeClr val="lt1"/>
          </a:fontRef>
        </p:style>
        <p:txBody>
          <a:bodyPr wrap="square" rtlCol="0">
            <a:spAutoFit/>
          </a:bodyPr>
          <a:lstStyle>
            <a:defPPr rtl="0">
              <a:defRPr lang="ja-JP"/>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ja-JP" altLang="en-US" sz="2000" b="1" dirty="0">
                <a:latin typeface="メイリオ" panose="020B0604030504040204" pitchFamily="50" charset="-128"/>
                <a:ea typeface="メイリオ" panose="020B0604030504040204" pitchFamily="50" charset="-128"/>
                <a:cs typeface="Meiryo UI" panose="020B0604030504040204" pitchFamily="50" charset="-128"/>
              </a:rPr>
              <a:t>給与引き落とし</a:t>
            </a:r>
          </a:p>
        </p:txBody>
      </p:sp>
      <p:sp>
        <p:nvSpPr>
          <p:cNvPr id="29" name="テキスト ボックス 6">
            <a:extLst>
              <a:ext uri="{FF2B5EF4-FFF2-40B4-BE49-F238E27FC236}">
                <a16:creationId xmlns:a16="http://schemas.microsoft.com/office/drawing/2014/main" id="{4D534174-0A13-40B4-9BF6-0CC784E9D95F}"/>
              </a:ext>
            </a:extLst>
          </p:cNvPr>
          <p:cNvSpPr txBox="1"/>
          <p:nvPr/>
        </p:nvSpPr>
        <p:spPr>
          <a:xfrm>
            <a:off x="149078" y="2098593"/>
            <a:ext cx="2144181" cy="400110"/>
          </a:xfrm>
          <a:prstGeom prst="rect">
            <a:avLst/>
          </a:prstGeom>
          <a:solidFill>
            <a:srgbClr val="FF0066"/>
          </a:solidFill>
          <a:ln/>
        </p:spPr>
        <p:style>
          <a:lnRef idx="1">
            <a:schemeClr val="accent6"/>
          </a:lnRef>
          <a:fillRef idx="3">
            <a:schemeClr val="accent6"/>
          </a:fillRef>
          <a:effectRef idx="2">
            <a:schemeClr val="accent6"/>
          </a:effectRef>
          <a:fontRef idx="minor">
            <a:schemeClr val="lt1"/>
          </a:fontRef>
        </p:style>
        <p:txBody>
          <a:bodyPr wrap="square" rtlCol="0">
            <a:spAutoFit/>
          </a:bodyPr>
          <a:lstStyle>
            <a:defPPr rtl="0">
              <a:defRPr lang="ja-JP"/>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ja-JP" altLang="en-US" sz="2000" b="1" dirty="0">
                <a:latin typeface="メイリオ" panose="020B0604030504040204" pitchFamily="50" charset="-128"/>
                <a:ea typeface="メイリオ" panose="020B0604030504040204" pitchFamily="50" charset="-128"/>
                <a:cs typeface="Meiryo UI" panose="020B0604030504040204" pitchFamily="50" charset="-128"/>
              </a:rPr>
              <a:t>給与引き落とし</a:t>
            </a:r>
          </a:p>
        </p:txBody>
      </p:sp>
      <p:sp>
        <p:nvSpPr>
          <p:cNvPr id="30" name="スライド番号プレースホルダー 5">
            <a:extLst>
              <a:ext uri="{FF2B5EF4-FFF2-40B4-BE49-F238E27FC236}">
                <a16:creationId xmlns:a16="http://schemas.microsoft.com/office/drawing/2014/main" id="{421614DE-83E7-4BAB-97AA-D08E4AF1047F}"/>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32</a:t>
            </a:fld>
            <a:endParaRPr lang="en-US" sz="1800" dirty="0">
              <a:solidFill>
                <a:schemeClr val="tx1"/>
              </a:solidFill>
            </a:endParaRPr>
          </a:p>
        </p:txBody>
      </p:sp>
      <p:sp>
        <p:nvSpPr>
          <p:cNvPr id="31" name="楕円 30">
            <a:extLst>
              <a:ext uri="{FF2B5EF4-FFF2-40B4-BE49-F238E27FC236}">
                <a16:creationId xmlns:a16="http://schemas.microsoft.com/office/drawing/2014/main" id="{6C64C92F-EA30-4F11-81A4-DE424775D695}"/>
              </a:ext>
            </a:extLst>
          </p:cNvPr>
          <p:cNvSpPr/>
          <p:nvPr/>
        </p:nvSpPr>
        <p:spPr>
          <a:xfrm>
            <a:off x="3814695" y="6239808"/>
            <a:ext cx="2492356" cy="4685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Text Box 13">
            <a:extLst>
              <a:ext uri="{FF2B5EF4-FFF2-40B4-BE49-F238E27FC236}">
                <a16:creationId xmlns:a16="http://schemas.microsoft.com/office/drawing/2014/main" id="{F5DAE21E-2111-4D45-A911-A81B026114E1}"/>
              </a:ext>
            </a:extLst>
          </p:cNvPr>
          <p:cNvSpPr txBox="1">
            <a:spLocks noChangeArrowheads="1"/>
          </p:cNvSpPr>
          <p:nvPr/>
        </p:nvSpPr>
        <p:spPr bwMode="auto">
          <a:xfrm>
            <a:off x="3814695" y="6227109"/>
            <a:ext cx="2492356" cy="427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lnSpc>
                <a:spcPts val="3500"/>
              </a:lnSpc>
              <a:spcBef>
                <a:spcPts val="0"/>
              </a:spcBef>
              <a:buNone/>
            </a:pPr>
            <a:r>
              <a:rPr lang="ja-JP" altLang="en-US" sz="1600" b="1" dirty="0">
                <a:solidFill>
                  <a:schemeClr val="bg1"/>
                </a:solidFill>
                <a:latin typeface="メイリオ" panose="020B0604030504040204" pitchFamily="50" charset="-128"/>
                <a:ea typeface="メイリオ" panose="020B0604030504040204" pitchFamily="50" charset="-128"/>
              </a:rPr>
              <a:t>巻末</a:t>
            </a:r>
            <a:r>
              <a:rPr lang="en-US" altLang="ja-JP" sz="1600" b="1" dirty="0">
                <a:solidFill>
                  <a:schemeClr val="bg1"/>
                </a:solidFill>
                <a:latin typeface="メイリオ" panose="020B0604030504040204" pitchFamily="50" charset="-128"/>
                <a:ea typeface="メイリオ" panose="020B0604030504040204" pitchFamily="50" charset="-128"/>
              </a:rPr>
              <a:t>【</a:t>
            </a:r>
            <a:r>
              <a:rPr lang="ja-JP" altLang="en-US" sz="1600" b="1" dirty="0">
                <a:solidFill>
                  <a:schemeClr val="bg1"/>
                </a:solidFill>
                <a:latin typeface="メイリオ" panose="020B0604030504040204" pitchFamily="50" charset="-128"/>
                <a:ea typeface="メイリオ" panose="020B0604030504040204" pitchFamily="50" charset="-128"/>
              </a:rPr>
              <a:t>用語集</a:t>
            </a:r>
            <a:r>
              <a:rPr lang="en-US" altLang="ja-JP" sz="1600" b="1" dirty="0">
                <a:solidFill>
                  <a:schemeClr val="bg1"/>
                </a:solidFill>
                <a:latin typeface="メイリオ" panose="020B0604030504040204" pitchFamily="50" charset="-128"/>
                <a:ea typeface="メイリオ" panose="020B0604030504040204" pitchFamily="50" charset="-128"/>
              </a:rPr>
              <a:t>】</a:t>
            </a:r>
            <a:r>
              <a:rPr lang="ja-JP" altLang="en-US" sz="1600" b="1" dirty="0">
                <a:solidFill>
                  <a:schemeClr val="bg1"/>
                </a:solidFill>
                <a:latin typeface="メイリオ" panose="020B0604030504040204" pitchFamily="50" charset="-128"/>
                <a:ea typeface="メイリオ" panose="020B0604030504040204" pitchFamily="50" charset="-128"/>
              </a:rPr>
              <a:t>でも解説</a:t>
            </a:r>
            <a:endParaRPr lang="en-US" altLang="ja-JP" sz="1800" b="1" dirty="0">
              <a:solidFill>
                <a:schemeClr val="bg1"/>
              </a:solidFill>
              <a:latin typeface="メイリオ" panose="020B0604030504040204" pitchFamily="50" charset="-128"/>
              <a:ea typeface="メイリオ" panose="020B0604030504040204" pitchFamily="50" charset="-128"/>
            </a:endParaRPr>
          </a:p>
        </p:txBody>
      </p:sp>
      <p:sp>
        <p:nvSpPr>
          <p:cNvPr id="17" name="Text Box 13">
            <a:extLst>
              <a:ext uri="{FF2B5EF4-FFF2-40B4-BE49-F238E27FC236}">
                <a16:creationId xmlns:a16="http://schemas.microsoft.com/office/drawing/2014/main" id="{7814F5DC-3B02-4912-86DC-E1C2C3EB02CB}"/>
              </a:ext>
            </a:extLst>
          </p:cNvPr>
          <p:cNvSpPr txBox="1">
            <a:spLocks noChangeArrowheads="1"/>
          </p:cNvSpPr>
          <p:nvPr/>
        </p:nvSpPr>
        <p:spPr bwMode="auto">
          <a:xfrm>
            <a:off x="2293259" y="2072652"/>
            <a:ext cx="2144181" cy="45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3500"/>
              </a:lnSpc>
              <a:spcBef>
                <a:spcPts val="0"/>
              </a:spcBef>
              <a:buNone/>
            </a:pPr>
            <a:r>
              <a:rPr lang="ja-JP" altLang="en-US" sz="2000" dirty="0">
                <a:latin typeface="メイリオ" panose="020B0604030504040204" pitchFamily="50" charset="-128"/>
                <a:ea typeface="メイリオ" panose="020B0604030504040204" pitchFamily="50" charset="-128"/>
              </a:rPr>
              <a:t>＝チェックオフ</a:t>
            </a:r>
            <a:endParaRPr lang="en-US" altLang="ja-JP" sz="2400" dirty="0">
              <a:latin typeface="メイリオ" panose="020B0604030504040204" pitchFamily="50" charset="-128"/>
              <a:ea typeface="メイリオ" panose="020B0604030504040204" pitchFamily="50" charset="-128"/>
            </a:endParaRPr>
          </a:p>
        </p:txBody>
      </p:sp>
      <p:sp>
        <p:nvSpPr>
          <p:cNvPr id="18" name="Text Box 13">
            <a:extLst>
              <a:ext uri="{FF2B5EF4-FFF2-40B4-BE49-F238E27FC236}">
                <a16:creationId xmlns:a16="http://schemas.microsoft.com/office/drawing/2014/main" id="{88008B1F-A6F6-4F24-A216-DCEE74DFE121}"/>
              </a:ext>
            </a:extLst>
          </p:cNvPr>
          <p:cNvSpPr txBox="1">
            <a:spLocks noChangeArrowheads="1"/>
          </p:cNvSpPr>
          <p:nvPr/>
        </p:nvSpPr>
        <p:spPr bwMode="auto">
          <a:xfrm>
            <a:off x="2293259" y="4005924"/>
            <a:ext cx="2144181" cy="45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3500"/>
              </a:lnSpc>
              <a:spcBef>
                <a:spcPts val="0"/>
              </a:spcBef>
              <a:buNone/>
            </a:pPr>
            <a:r>
              <a:rPr lang="ja-JP" altLang="en-US" sz="2000" dirty="0">
                <a:latin typeface="メイリオ" panose="020B0604030504040204" pitchFamily="50" charset="-128"/>
                <a:ea typeface="メイリオ" panose="020B0604030504040204" pitchFamily="50" charset="-128"/>
              </a:rPr>
              <a:t>＝チェックオフ</a:t>
            </a:r>
            <a:endParaRPr lang="en-US" altLang="ja-JP" sz="2400" dirty="0">
              <a:latin typeface="メイリオ" panose="020B0604030504040204" pitchFamily="50" charset="-128"/>
              <a:ea typeface="メイリオ" panose="020B0604030504040204" pitchFamily="50" charset="-128"/>
            </a:endParaRPr>
          </a:p>
        </p:txBody>
      </p:sp>
      <p:sp>
        <p:nvSpPr>
          <p:cNvPr id="20" name="Text Box 13">
            <a:extLst>
              <a:ext uri="{FF2B5EF4-FFF2-40B4-BE49-F238E27FC236}">
                <a16:creationId xmlns:a16="http://schemas.microsoft.com/office/drawing/2014/main" id="{EF972A1C-8A26-479C-A222-90BC8DE979D4}"/>
              </a:ext>
            </a:extLst>
          </p:cNvPr>
          <p:cNvSpPr txBox="1">
            <a:spLocks noChangeArrowheads="1"/>
          </p:cNvSpPr>
          <p:nvPr/>
        </p:nvSpPr>
        <p:spPr bwMode="auto">
          <a:xfrm>
            <a:off x="2293259" y="5945306"/>
            <a:ext cx="2144181" cy="45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3500"/>
              </a:lnSpc>
              <a:spcBef>
                <a:spcPts val="0"/>
              </a:spcBef>
              <a:buNone/>
            </a:pPr>
            <a:r>
              <a:rPr lang="ja-JP" altLang="en-US" sz="2000" dirty="0">
                <a:latin typeface="メイリオ" panose="020B0604030504040204" pitchFamily="50" charset="-128"/>
                <a:ea typeface="メイリオ" panose="020B0604030504040204" pitchFamily="50" charset="-128"/>
              </a:rPr>
              <a:t>＝チェックオフ</a:t>
            </a:r>
            <a:endParaRPr lang="en-US" altLang="ja-JP"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757929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a:extLst>
              <a:ext uri="{FF2B5EF4-FFF2-40B4-BE49-F238E27FC236}">
                <a16:creationId xmlns:a16="http://schemas.microsoft.com/office/drawing/2014/main" id="{01706037-E966-486D-A3C4-B8C83A8A91B2}"/>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5">
            <a:extLst>
              <a:ext uri="{FF2B5EF4-FFF2-40B4-BE49-F238E27FC236}">
                <a16:creationId xmlns:a16="http://schemas.microsoft.com/office/drawing/2014/main" id="{13B1314E-4865-4DED-B726-385A922C5F26}"/>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33</a:t>
            </a:fld>
            <a:endParaRPr lang="en-US" sz="1800" dirty="0">
              <a:solidFill>
                <a:schemeClr val="tx1"/>
              </a:solidFill>
            </a:endParaRPr>
          </a:p>
        </p:txBody>
      </p:sp>
      <p:sp>
        <p:nvSpPr>
          <p:cNvPr id="5" name="Text Box 5">
            <a:extLst>
              <a:ext uri="{FF2B5EF4-FFF2-40B4-BE49-F238E27FC236}">
                <a16:creationId xmlns:a16="http://schemas.microsoft.com/office/drawing/2014/main" id="{E91518A5-6A21-487D-982E-D78A13B76A7B}"/>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4000" b="1" dirty="0">
                <a:solidFill>
                  <a:schemeClr val="bg1"/>
                </a:solidFill>
                <a:latin typeface="メイリオ" panose="020B0604030504040204" pitchFamily="50" charset="-128"/>
                <a:ea typeface="メイリオ" panose="020B0604030504040204" pitchFamily="50" charset="-128"/>
              </a:rPr>
              <a:t>１８．労働組合費 </a:t>
            </a:r>
            <a:r>
              <a:rPr lang="ja-JP" altLang="en-US" b="1" dirty="0">
                <a:solidFill>
                  <a:schemeClr val="bg1"/>
                </a:solidFill>
                <a:latin typeface="メイリオ" panose="020B0604030504040204" pitchFamily="50" charset="-128"/>
                <a:ea typeface="メイリオ" panose="020B0604030504040204" pitchFamily="50" charset="-128"/>
              </a:rPr>
              <a:t>など </a:t>
            </a:r>
            <a:r>
              <a:rPr lang="ja-JP" altLang="en-US" sz="4000" b="1" dirty="0">
                <a:solidFill>
                  <a:schemeClr val="bg1"/>
                </a:solidFill>
                <a:latin typeface="メイリオ" panose="020B0604030504040204" pitchFamily="50" charset="-128"/>
                <a:ea typeface="メイリオ" panose="020B0604030504040204" pitchFamily="50" charset="-128"/>
              </a:rPr>
              <a:t>について</a:t>
            </a:r>
          </a:p>
        </p:txBody>
      </p:sp>
      <p:sp>
        <p:nvSpPr>
          <p:cNvPr id="15" name="角丸四角形 1">
            <a:extLst>
              <a:ext uri="{FF2B5EF4-FFF2-40B4-BE49-F238E27FC236}">
                <a16:creationId xmlns:a16="http://schemas.microsoft.com/office/drawing/2014/main" id="{47330847-119D-4A81-8B64-F0EDD4BE0E58}"/>
              </a:ext>
            </a:extLst>
          </p:cNvPr>
          <p:cNvSpPr/>
          <p:nvPr/>
        </p:nvSpPr>
        <p:spPr>
          <a:xfrm>
            <a:off x="941289" y="1414900"/>
            <a:ext cx="10793509" cy="80486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defPPr rtl="0">
              <a:defRPr lang="ja-JP"/>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kumimoji="1" lang="ja-JP" altLang="en-US" sz="2400" dirty="0">
                <a:latin typeface="メイリオ" panose="020B0604030504040204" pitchFamily="50" charset="-128"/>
                <a:ea typeface="メイリオ" panose="020B0604030504040204" pitchFamily="50" charset="-128"/>
                <a:cs typeface="Meiryo UI" panose="020B0604030504040204" pitchFamily="50" charset="-128"/>
              </a:rPr>
              <a:t>皆さんの資産形成のために、労金の財形貯蓄を開始してもらっています。</a:t>
            </a:r>
            <a:endParaRPr lang="en-US" altLang="ja-JP" sz="2400" dirty="0">
              <a:latin typeface="メイリオ" panose="020B0604030504040204" pitchFamily="50" charset="-128"/>
              <a:ea typeface="メイリオ" panose="020B0604030504040204" pitchFamily="50" charset="-128"/>
              <a:cs typeface="Meiryo UI" panose="020B0604030504040204" pitchFamily="50" charset="-128"/>
            </a:endParaRPr>
          </a:p>
          <a:p>
            <a:r>
              <a:rPr kumimoji="1" lang="ja-JP" altLang="en-US" sz="2400" dirty="0">
                <a:latin typeface="メイリオ" panose="020B0604030504040204" pitchFamily="50" charset="-128"/>
                <a:ea typeface="メイリオ" panose="020B0604030504040204" pitchFamily="50" charset="-128"/>
                <a:cs typeface="Meiryo UI" panose="020B0604030504040204" pitchFamily="50" charset="-128"/>
              </a:rPr>
              <a:t>最低１，０００円／月ですが、必要に応じて上乗せしてＯＫです。</a:t>
            </a:r>
          </a:p>
        </p:txBody>
      </p:sp>
      <p:sp>
        <p:nvSpPr>
          <p:cNvPr id="16" name="テキスト ボックス 6">
            <a:extLst>
              <a:ext uri="{FF2B5EF4-FFF2-40B4-BE49-F238E27FC236}">
                <a16:creationId xmlns:a16="http://schemas.microsoft.com/office/drawing/2014/main" id="{31E7795C-F670-470D-877B-526C412B3D57}"/>
              </a:ext>
            </a:extLst>
          </p:cNvPr>
          <p:cNvSpPr txBox="1"/>
          <p:nvPr/>
        </p:nvSpPr>
        <p:spPr>
          <a:xfrm>
            <a:off x="6119746" y="2286183"/>
            <a:ext cx="5311577" cy="461665"/>
          </a:xfrm>
          <a:prstGeom prst="rect">
            <a:avLst/>
          </a:prstGeom>
          <a:ln/>
        </p:spPr>
        <p:style>
          <a:lnRef idx="1">
            <a:schemeClr val="accent6"/>
          </a:lnRef>
          <a:fillRef idx="3">
            <a:schemeClr val="accent6"/>
          </a:fillRef>
          <a:effectRef idx="2">
            <a:schemeClr val="accent6"/>
          </a:effectRef>
          <a:fontRef idx="minor">
            <a:schemeClr val="lt1"/>
          </a:fontRef>
        </p:style>
        <p:txBody>
          <a:bodyPr wrap="square" rtlCol="0">
            <a:spAutoFit/>
          </a:bodyPr>
          <a:lstStyle>
            <a:defPPr rtl="0">
              <a:defRPr lang="ja-JP"/>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kumimoji="1" lang="ja-JP" altLang="en-US" sz="2400" b="1" dirty="0">
                <a:latin typeface="メイリオ" panose="020B0604030504040204" pitchFamily="50" charset="-128"/>
                <a:ea typeface="メイリオ" panose="020B0604030504040204" pitchFamily="50" charset="-128"/>
                <a:cs typeface="Meiryo UI" panose="020B0604030504040204" pitchFamily="50" charset="-128"/>
              </a:rPr>
              <a:t>労金財形貯蓄：１，０００円～／月</a:t>
            </a:r>
          </a:p>
        </p:txBody>
      </p:sp>
      <p:sp>
        <p:nvSpPr>
          <p:cNvPr id="13" name="角丸四角形 11">
            <a:extLst>
              <a:ext uri="{FF2B5EF4-FFF2-40B4-BE49-F238E27FC236}">
                <a16:creationId xmlns:a16="http://schemas.microsoft.com/office/drawing/2014/main" id="{BF88ED95-45DA-482B-96EB-C13C6A4C6FB2}"/>
              </a:ext>
            </a:extLst>
          </p:cNvPr>
          <p:cNvSpPr/>
          <p:nvPr/>
        </p:nvSpPr>
        <p:spPr>
          <a:xfrm>
            <a:off x="928255" y="3041753"/>
            <a:ext cx="10793509" cy="81561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defPPr rtl="0">
              <a:defRPr lang="ja-JP"/>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kumimoji="1" lang="ja-JP" altLang="en-US" sz="2400" dirty="0">
                <a:latin typeface="メイリオ" panose="020B0604030504040204" pitchFamily="50" charset="-128"/>
                <a:ea typeface="メイリオ" panose="020B0604030504040204" pitchFamily="50" charset="-128"/>
                <a:cs typeface="Meiryo UI" panose="020B0604030504040204" pitchFamily="50" charset="-128"/>
              </a:rPr>
              <a:t>自分のため、みんなのために</a:t>
            </a:r>
            <a:r>
              <a:rPr kumimoji="1" lang="ja-JP" altLang="en-US" sz="2400" dirty="0" err="1">
                <a:latin typeface="メイリオ" panose="020B0604030504040204" pitchFamily="50" charset="-128"/>
                <a:ea typeface="メイリオ" panose="020B0604030504040204" pitchFamily="50" charset="-128"/>
                <a:cs typeface="Meiryo UI" panose="020B0604030504040204" pitchFamily="50" charset="-128"/>
              </a:rPr>
              <a:t>こくみん</a:t>
            </a:r>
            <a:r>
              <a:rPr kumimoji="1" lang="ja-JP" altLang="en-US" sz="2400" dirty="0">
                <a:latin typeface="メイリオ" panose="020B0604030504040204" pitchFamily="50" charset="-128"/>
                <a:ea typeface="メイリオ" panose="020B0604030504040204" pitchFamily="50" charset="-128"/>
                <a:cs typeface="Meiryo UI" panose="020B0604030504040204" pitchFamily="50" charset="-128"/>
              </a:rPr>
              <a:t>共済ｃｏｏｐの団体生命共済に加入しています。一律に</a:t>
            </a:r>
            <a:r>
              <a:rPr lang="ja-JP" altLang="en-US" sz="2400" dirty="0">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2400" dirty="0">
                <a:latin typeface="メイリオ" panose="020B0604030504040204" pitchFamily="50" charset="-128"/>
                <a:ea typeface="メイリオ" panose="020B0604030504040204" pitchFamily="50" charset="-128"/>
                <a:cs typeface="Meiryo UI" panose="020B0604030504040204" pitchFamily="50" charset="-128"/>
              </a:rPr>
              <a:t>口加入していただいています。</a:t>
            </a:r>
          </a:p>
        </p:txBody>
      </p:sp>
      <p:sp>
        <p:nvSpPr>
          <p:cNvPr id="14" name="テキスト ボックス 12">
            <a:extLst>
              <a:ext uri="{FF2B5EF4-FFF2-40B4-BE49-F238E27FC236}">
                <a16:creationId xmlns:a16="http://schemas.microsoft.com/office/drawing/2014/main" id="{330840D6-B640-4B6D-AB85-7A4862D6BC5B}"/>
              </a:ext>
            </a:extLst>
          </p:cNvPr>
          <p:cNvSpPr txBox="1"/>
          <p:nvPr/>
        </p:nvSpPr>
        <p:spPr>
          <a:xfrm>
            <a:off x="2462146" y="3945573"/>
            <a:ext cx="8969178" cy="461665"/>
          </a:xfrm>
          <a:prstGeom prst="rect">
            <a:avLst/>
          </a:prstGeom>
          <a:ln/>
        </p:spPr>
        <p:style>
          <a:lnRef idx="1">
            <a:schemeClr val="accent6"/>
          </a:lnRef>
          <a:fillRef idx="3">
            <a:schemeClr val="accent6"/>
          </a:fillRef>
          <a:effectRef idx="2">
            <a:schemeClr val="accent6"/>
          </a:effectRef>
          <a:fontRef idx="minor">
            <a:schemeClr val="lt1"/>
          </a:fontRef>
        </p:style>
        <p:txBody>
          <a:bodyPr wrap="square" rtlCol="0">
            <a:spAutoFit/>
          </a:bodyPr>
          <a:lstStyle>
            <a:defPPr rtl="0">
              <a:defRPr lang="ja-JP"/>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ja-JP" altLang="en-US" sz="2400" b="1" dirty="0" err="1">
                <a:latin typeface="メイリオ" panose="020B0604030504040204" pitchFamily="50" charset="-128"/>
                <a:ea typeface="メイリオ" panose="020B0604030504040204" pitchFamily="50" charset="-128"/>
                <a:cs typeface="Meiryo UI" panose="020B0604030504040204" pitchFamily="50" charset="-128"/>
              </a:rPr>
              <a:t>こくみん</a:t>
            </a:r>
            <a:r>
              <a:rPr lang="ja-JP" altLang="en-US" sz="2400" b="1" dirty="0">
                <a:latin typeface="メイリオ" panose="020B0604030504040204" pitchFamily="50" charset="-128"/>
                <a:ea typeface="メイリオ" panose="020B0604030504040204" pitchFamily="50" charset="-128"/>
                <a:cs typeface="Meiryo UI" panose="020B0604030504040204" pitchFamily="50" charset="-128"/>
              </a:rPr>
              <a:t>共済ｃｏｏｐ</a:t>
            </a:r>
            <a:r>
              <a:rPr kumimoji="1" lang="ja-JP" altLang="en-US" sz="2400" b="1" dirty="0">
                <a:latin typeface="メイリオ" panose="020B0604030504040204" pitchFamily="50" charset="-128"/>
                <a:ea typeface="メイリオ" panose="020B0604030504040204" pitchFamily="50" charset="-128"/>
                <a:cs typeface="Meiryo UI" panose="020B0604030504040204" pitchFamily="50" charset="-128"/>
              </a:rPr>
              <a:t>団体生命共済　一律加入：</a:t>
            </a:r>
            <a:r>
              <a:rPr kumimoji="1" lang="ja-JP" altLang="en-US" sz="24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cs typeface="Meiryo UI" panose="020B0604030504040204" pitchFamily="50" charset="-128"/>
              </a:rPr>
              <a:t>０円／月</a:t>
            </a:r>
          </a:p>
        </p:txBody>
      </p:sp>
      <p:sp>
        <p:nvSpPr>
          <p:cNvPr id="11" name="角丸四角形 14">
            <a:extLst>
              <a:ext uri="{FF2B5EF4-FFF2-40B4-BE49-F238E27FC236}">
                <a16:creationId xmlns:a16="http://schemas.microsoft.com/office/drawing/2014/main" id="{0E75B8B5-6303-4AFA-8BC7-601D344B6E4F}"/>
              </a:ext>
            </a:extLst>
          </p:cNvPr>
          <p:cNvSpPr/>
          <p:nvPr/>
        </p:nvSpPr>
        <p:spPr>
          <a:xfrm>
            <a:off x="941289" y="4750866"/>
            <a:ext cx="10793509" cy="119669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defPPr rtl="0">
              <a:defRPr lang="ja-JP"/>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kumimoji="1" lang="ja-JP" altLang="en-US" sz="2400" dirty="0">
                <a:latin typeface="メイリオ" panose="020B0604030504040204" pitchFamily="50" charset="-128"/>
                <a:ea typeface="メイリオ" panose="020B0604030504040204" pitchFamily="50" charset="-128"/>
                <a:cs typeface="Meiryo UI" panose="020B0604030504040204" pitchFamily="50" charset="-128"/>
              </a:rPr>
              <a:t>●●産別の●●共済は他の保険にはない安い掛金で、充実した医療保険です。これに加入しておけば、若い内は他の保険に加入する必要は無いほど充実しています。もしものための備えとして全員に加入していただいています。</a:t>
            </a:r>
          </a:p>
        </p:txBody>
      </p:sp>
      <p:sp>
        <p:nvSpPr>
          <p:cNvPr id="12" name="テキスト ボックス 15">
            <a:extLst>
              <a:ext uri="{FF2B5EF4-FFF2-40B4-BE49-F238E27FC236}">
                <a16:creationId xmlns:a16="http://schemas.microsoft.com/office/drawing/2014/main" id="{67DE87FB-99D1-4E0A-B5C6-8BE47DDB6B74}"/>
              </a:ext>
            </a:extLst>
          </p:cNvPr>
          <p:cNvSpPr txBox="1"/>
          <p:nvPr/>
        </p:nvSpPr>
        <p:spPr>
          <a:xfrm>
            <a:off x="4623454" y="6009643"/>
            <a:ext cx="6807869" cy="461665"/>
          </a:xfrm>
          <a:prstGeom prst="rect">
            <a:avLst/>
          </a:prstGeom>
          <a:ln/>
        </p:spPr>
        <p:style>
          <a:lnRef idx="1">
            <a:schemeClr val="accent6"/>
          </a:lnRef>
          <a:fillRef idx="3">
            <a:schemeClr val="accent6"/>
          </a:fillRef>
          <a:effectRef idx="2">
            <a:schemeClr val="accent6"/>
          </a:effectRef>
          <a:fontRef idx="minor">
            <a:schemeClr val="lt1"/>
          </a:fontRef>
        </p:style>
        <p:txBody>
          <a:bodyPr wrap="square" rtlCol="0">
            <a:spAutoFit/>
          </a:bodyPr>
          <a:lstStyle>
            <a:defPPr rtl="0">
              <a:defRPr lang="ja-JP"/>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kumimoji="1" lang="ja-JP" altLang="en-US" sz="24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cs typeface="Meiryo UI" panose="020B0604030504040204" pitchFamily="50" charset="-128"/>
              </a:rPr>
              <a:t>連合</a:t>
            </a:r>
            <a:r>
              <a:rPr kumimoji="1" lang="ja-JP" altLang="en-US" sz="24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cs typeface="Meiryo UI" panose="020B0604030504040204" pitchFamily="50" charset="-128"/>
              </a:rPr>
              <a:t>共済</a:t>
            </a:r>
            <a:r>
              <a:rPr kumimoji="1" lang="ja-JP" altLang="en-US" sz="24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cs typeface="Meiryo UI" panose="020B0604030504040204" pitchFamily="50" charset="-128"/>
              </a:rPr>
              <a:t>タイプ：</a:t>
            </a:r>
            <a:r>
              <a:rPr kumimoji="1" lang="ja-JP" altLang="en-US" sz="24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24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2400" b="1" dirty="0">
                <a:latin typeface="メイリオ" panose="020B0604030504040204" pitchFamily="50" charset="-128"/>
                <a:ea typeface="メイリオ" panose="020B0604030504040204" pitchFamily="50" charset="-128"/>
                <a:cs typeface="Meiryo UI" panose="020B0604030504040204" pitchFamily="50" charset="-128"/>
              </a:rPr>
              <a:t>００円／月</a:t>
            </a:r>
          </a:p>
        </p:txBody>
      </p:sp>
      <p:sp>
        <p:nvSpPr>
          <p:cNvPr id="23" name="テキスト ボックス 6">
            <a:extLst>
              <a:ext uri="{FF2B5EF4-FFF2-40B4-BE49-F238E27FC236}">
                <a16:creationId xmlns:a16="http://schemas.microsoft.com/office/drawing/2014/main" id="{5343CAB5-EFCF-41AC-87B9-67FFC8935D6D}"/>
              </a:ext>
            </a:extLst>
          </p:cNvPr>
          <p:cNvSpPr txBox="1"/>
          <p:nvPr/>
        </p:nvSpPr>
        <p:spPr>
          <a:xfrm>
            <a:off x="221648" y="5840365"/>
            <a:ext cx="1925782" cy="400110"/>
          </a:xfrm>
          <a:prstGeom prst="rect">
            <a:avLst/>
          </a:prstGeom>
          <a:solidFill>
            <a:srgbClr val="FF0066"/>
          </a:solidFill>
          <a:ln/>
        </p:spPr>
        <p:style>
          <a:lnRef idx="1">
            <a:schemeClr val="accent6"/>
          </a:lnRef>
          <a:fillRef idx="3">
            <a:schemeClr val="accent6"/>
          </a:fillRef>
          <a:effectRef idx="2">
            <a:schemeClr val="accent6"/>
          </a:effectRef>
          <a:fontRef idx="minor">
            <a:schemeClr val="lt1"/>
          </a:fontRef>
        </p:style>
        <p:txBody>
          <a:bodyPr wrap="square" rtlCol="0">
            <a:spAutoFit/>
          </a:bodyPr>
          <a:lstStyle>
            <a:defPPr rtl="0">
              <a:defRPr lang="ja-JP"/>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ja-JP" altLang="en-US" sz="2000" b="1" dirty="0">
                <a:latin typeface="メイリオ" panose="020B0604030504040204" pitchFamily="50" charset="-128"/>
                <a:ea typeface="メイリオ" panose="020B0604030504040204" pitchFamily="50" charset="-128"/>
                <a:cs typeface="Meiryo UI" panose="020B0604030504040204" pitchFamily="50" charset="-128"/>
              </a:rPr>
              <a:t>口座引落し</a:t>
            </a:r>
            <a:endParaRPr kumimoji="1" lang="ja-JP" altLang="en-US" sz="20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25" name="テキスト ボックス 6">
            <a:extLst>
              <a:ext uri="{FF2B5EF4-FFF2-40B4-BE49-F238E27FC236}">
                <a16:creationId xmlns:a16="http://schemas.microsoft.com/office/drawing/2014/main" id="{133A53FB-D409-4F34-9C00-5C5C79DA07E1}"/>
              </a:ext>
            </a:extLst>
          </p:cNvPr>
          <p:cNvSpPr txBox="1"/>
          <p:nvPr/>
        </p:nvSpPr>
        <p:spPr>
          <a:xfrm>
            <a:off x="149078" y="3771870"/>
            <a:ext cx="2144181" cy="400110"/>
          </a:xfrm>
          <a:prstGeom prst="rect">
            <a:avLst/>
          </a:prstGeom>
          <a:solidFill>
            <a:srgbClr val="FF0066"/>
          </a:solidFill>
          <a:ln/>
        </p:spPr>
        <p:style>
          <a:lnRef idx="1">
            <a:schemeClr val="accent6"/>
          </a:lnRef>
          <a:fillRef idx="3">
            <a:schemeClr val="accent6"/>
          </a:fillRef>
          <a:effectRef idx="2">
            <a:schemeClr val="accent6"/>
          </a:effectRef>
          <a:fontRef idx="minor">
            <a:schemeClr val="lt1"/>
          </a:fontRef>
        </p:style>
        <p:txBody>
          <a:bodyPr wrap="square" rtlCol="0">
            <a:spAutoFit/>
          </a:bodyPr>
          <a:lstStyle>
            <a:defPPr rtl="0">
              <a:defRPr lang="ja-JP"/>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ja-JP" altLang="en-US" sz="2000" b="1" dirty="0">
                <a:latin typeface="メイリオ" panose="020B0604030504040204" pitchFamily="50" charset="-128"/>
                <a:ea typeface="メイリオ" panose="020B0604030504040204" pitchFamily="50" charset="-128"/>
                <a:cs typeface="Meiryo UI" panose="020B0604030504040204" pitchFamily="50" charset="-128"/>
              </a:rPr>
              <a:t>給与引き落とし</a:t>
            </a:r>
          </a:p>
        </p:txBody>
      </p:sp>
      <p:sp>
        <p:nvSpPr>
          <p:cNvPr id="26" name="テキスト ボックス 6">
            <a:extLst>
              <a:ext uri="{FF2B5EF4-FFF2-40B4-BE49-F238E27FC236}">
                <a16:creationId xmlns:a16="http://schemas.microsoft.com/office/drawing/2014/main" id="{AA45882F-B043-41F6-9549-80844C809C90}"/>
              </a:ext>
            </a:extLst>
          </p:cNvPr>
          <p:cNvSpPr txBox="1"/>
          <p:nvPr/>
        </p:nvSpPr>
        <p:spPr>
          <a:xfrm>
            <a:off x="149078" y="2162727"/>
            <a:ext cx="2144181" cy="400110"/>
          </a:xfrm>
          <a:prstGeom prst="rect">
            <a:avLst/>
          </a:prstGeom>
          <a:solidFill>
            <a:srgbClr val="FF0066"/>
          </a:solidFill>
          <a:ln/>
        </p:spPr>
        <p:style>
          <a:lnRef idx="1">
            <a:schemeClr val="accent6"/>
          </a:lnRef>
          <a:fillRef idx="3">
            <a:schemeClr val="accent6"/>
          </a:fillRef>
          <a:effectRef idx="2">
            <a:schemeClr val="accent6"/>
          </a:effectRef>
          <a:fontRef idx="minor">
            <a:schemeClr val="lt1"/>
          </a:fontRef>
        </p:style>
        <p:txBody>
          <a:bodyPr wrap="square" rtlCol="0">
            <a:spAutoFit/>
          </a:bodyPr>
          <a:lstStyle>
            <a:defPPr rtl="0">
              <a:defRPr lang="ja-JP"/>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kumimoji="1" lang="ja-JP" altLang="en-US" sz="2000" b="1" dirty="0">
                <a:latin typeface="メイリオ" panose="020B0604030504040204" pitchFamily="50" charset="-128"/>
                <a:ea typeface="メイリオ" panose="020B0604030504040204" pitchFamily="50" charset="-128"/>
                <a:cs typeface="Meiryo UI" panose="020B0604030504040204" pitchFamily="50" charset="-128"/>
              </a:rPr>
              <a:t>給与引き落とし</a:t>
            </a:r>
          </a:p>
        </p:txBody>
      </p:sp>
      <p:sp>
        <p:nvSpPr>
          <p:cNvPr id="27" name="Text Box 13">
            <a:extLst>
              <a:ext uri="{FF2B5EF4-FFF2-40B4-BE49-F238E27FC236}">
                <a16:creationId xmlns:a16="http://schemas.microsoft.com/office/drawing/2014/main" id="{F175CB51-4CE1-4877-A4BA-191BDEA9DA2F}"/>
              </a:ext>
            </a:extLst>
          </p:cNvPr>
          <p:cNvSpPr txBox="1">
            <a:spLocks noChangeArrowheads="1"/>
          </p:cNvSpPr>
          <p:nvPr/>
        </p:nvSpPr>
        <p:spPr bwMode="auto">
          <a:xfrm>
            <a:off x="7547429" y="823302"/>
            <a:ext cx="4543561" cy="45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3500"/>
              </a:lnSpc>
              <a:spcBef>
                <a:spcPts val="0"/>
              </a:spcBef>
              <a:buNone/>
            </a:pPr>
            <a:r>
              <a:rPr lang="ja-JP" altLang="en-US" sz="2400" b="1" dirty="0">
                <a:solidFill>
                  <a:srgbClr val="FF0000"/>
                </a:solidFill>
                <a:latin typeface="メイリオ" panose="020B0604030504040204" pitchFamily="50" charset="-128"/>
                <a:ea typeface="メイリオ" panose="020B0604030504040204" pitchFamily="50" charset="-128"/>
              </a:rPr>
              <a:t>自組織のルールに沿って変更</a:t>
            </a:r>
            <a:endParaRPr lang="en-US" altLang="ja-JP" sz="2800" b="1" dirty="0">
              <a:solidFill>
                <a:srgbClr val="FF0000"/>
              </a:solidFill>
              <a:latin typeface="メイリオ" panose="020B0604030504040204" pitchFamily="50" charset="-128"/>
              <a:ea typeface="メイリオ" panose="020B0604030504040204" pitchFamily="50" charset="-128"/>
            </a:endParaRPr>
          </a:p>
        </p:txBody>
      </p:sp>
      <p:sp>
        <p:nvSpPr>
          <p:cNvPr id="17" name="Text Box 13">
            <a:extLst>
              <a:ext uri="{FF2B5EF4-FFF2-40B4-BE49-F238E27FC236}">
                <a16:creationId xmlns:a16="http://schemas.microsoft.com/office/drawing/2014/main" id="{32DCE8CA-624C-4334-96C2-B17C354001F4}"/>
              </a:ext>
            </a:extLst>
          </p:cNvPr>
          <p:cNvSpPr txBox="1">
            <a:spLocks noChangeArrowheads="1"/>
          </p:cNvSpPr>
          <p:nvPr/>
        </p:nvSpPr>
        <p:spPr bwMode="auto">
          <a:xfrm>
            <a:off x="2293259" y="2128072"/>
            <a:ext cx="2144181" cy="45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3500"/>
              </a:lnSpc>
              <a:spcBef>
                <a:spcPts val="0"/>
              </a:spcBef>
              <a:buNone/>
            </a:pPr>
            <a:r>
              <a:rPr lang="ja-JP" altLang="en-US" sz="2000" dirty="0">
                <a:latin typeface="メイリオ" panose="020B0604030504040204" pitchFamily="50" charset="-128"/>
                <a:ea typeface="メイリオ" panose="020B0604030504040204" pitchFamily="50" charset="-128"/>
              </a:rPr>
              <a:t>＝チェックオフ</a:t>
            </a:r>
            <a:endParaRPr lang="en-US" altLang="ja-JP" sz="2400" dirty="0">
              <a:latin typeface="メイリオ" panose="020B0604030504040204" pitchFamily="50" charset="-128"/>
              <a:ea typeface="メイリオ" panose="020B0604030504040204" pitchFamily="50" charset="-128"/>
            </a:endParaRPr>
          </a:p>
        </p:txBody>
      </p:sp>
      <p:sp>
        <p:nvSpPr>
          <p:cNvPr id="19" name="Text Box 13">
            <a:extLst>
              <a:ext uri="{FF2B5EF4-FFF2-40B4-BE49-F238E27FC236}">
                <a16:creationId xmlns:a16="http://schemas.microsoft.com/office/drawing/2014/main" id="{43C6C584-0D19-4CC0-B47D-C68E8901B2CC}"/>
              </a:ext>
            </a:extLst>
          </p:cNvPr>
          <p:cNvSpPr txBox="1">
            <a:spLocks noChangeArrowheads="1"/>
          </p:cNvSpPr>
          <p:nvPr/>
        </p:nvSpPr>
        <p:spPr bwMode="auto">
          <a:xfrm>
            <a:off x="422895" y="4136710"/>
            <a:ext cx="2144181" cy="45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3500"/>
              </a:lnSpc>
              <a:spcBef>
                <a:spcPts val="0"/>
              </a:spcBef>
              <a:buNone/>
            </a:pPr>
            <a:r>
              <a:rPr lang="ja-JP" altLang="en-US" sz="2000" dirty="0">
                <a:latin typeface="メイリオ" panose="020B0604030504040204" pitchFamily="50" charset="-128"/>
                <a:ea typeface="メイリオ" panose="020B0604030504040204" pitchFamily="50" charset="-128"/>
              </a:rPr>
              <a:t>＝チェックオフ</a:t>
            </a:r>
            <a:endParaRPr lang="en-US" altLang="ja-JP"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147016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a:extLst>
              <a:ext uri="{FF2B5EF4-FFF2-40B4-BE49-F238E27FC236}">
                <a16:creationId xmlns:a16="http://schemas.microsoft.com/office/drawing/2014/main" id="{8D58E83F-8DB6-412E-885F-00E9937DE390}"/>
              </a:ext>
            </a:extLst>
          </p:cNvPr>
          <p:cNvSpPr txBox="1">
            <a:spLocks noChangeArrowheads="1"/>
          </p:cNvSpPr>
          <p:nvPr/>
        </p:nvSpPr>
        <p:spPr bwMode="auto">
          <a:xfrm>
            <a:off x="205689" y="71741"/>
            <a:ext cx="2552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en-US" altLang="ja-JP" sz="2400" b="1" dirty="0">
                <a:latin typeface="メイリオ" panose="020B0604030504040204" pitchFamily="50" charset="-128"/>
                <a:ea typeface="メイリオ" panose="020B0604030504040204" pitchFamily="50" charset="-128"/>
              </a:rPr>
              <a:t>【 </a:t>
            </a:r>
            <a:r>
              <a:rPr lang="ja-JP" altLang="en-US" sz="2400" b="1" dirty="0">
                <a:latin typeface="メイリオ" panose="020B0604030504040204" pitchFamily="50" charset="-128"/>
                <a:ea typeface="メイリオ" panose="020B0604030504040204" pitchFamily="50" charset="-128"/>
              </a:rPr>
              <a:t>用 語 集 </a:t>
            </a:r>
            <a:r>
              <a:rPr lang="en-US" altLang="ja-JP" sz="2400" b="1" dirty="0">
                <a:latin typeface="メイリオ" panose="020B0604030504040204" pitchFamily="50" charset="-128"/>
                <a:ea typeface="メイリオ" panose="020B0604030504040204" pitchFamily="50" charset="-128"/>
              </a:rPr>
              <a:t>】</a:t>
            </a:r>
            <a:endParaRPr lang="ja-JP" altLang="en-US" sz="2400" b="1" dirty="0">
              <a:latin typeface="メイリオ" panose="020B0604030504040204" pitchFamily="50" charset="-128"/>
              <a:ea typeface="メイリオ" panose="020B0604030504040204" pitchFamily="50" charset="-128"/>
            </a:endParaRPr>
          </a:p>
        </p:txBody>
      </p:sp>
      <p:cxnSp>
        <p:nvCxnSpPr>
          <p:cNvPr id="9" name="直線コネクタ 8">
            <a:extLst>
              <a:ext uri="{FF2B5EF4-FFF2-40B4-BE49-F238E27FC236}">
                <a16:creationId xmlns:a16="http://schemas.microsoft.com/office/drawing/2014/main" id="{F1F342BD-0323-40BC-AC3E-6B5DE809BC35}"/>
              </a:ext>
            </a:extLst>
          </p:cNvPr>
          <p:cNvCxnSpPr>
            <a:cxnSpLocks/>
          </p:cNvCxnSpPr>
          <p:nvPr/>
        </p:nvCxnSpPr>
        <p:spPr>
          <a:xfrm>
            <a:off x="3070438" y="518761"/>
            <a:ext cx="0" cy="341632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0" name="Text Box 5">
            <a:extLst>
              <a:ext uri="{FF2B5EF4-FFF2-40B4-BE49-F238E27FC236}">
                <a16:creationId xmlns:a16="http://schemas.microsoft.com/office/drawing/2014/main" id="{A14FD448-E25E-4B95-9D8A-2EEF84AB35AD}"/>
              </a:ext>
            </a:extLst>
          </p:cNvPr>
          <p:cNvSpPr txBox="1">
            <a:spLocks noChangeArrowheads="1"/>
          </p:cNvSpPr>
          <p:nvPr/>
        </p:nvSpPr>
        <p:spPr bwMode="auto">
          <a:xfrm>
            <a:off x="3178638" y="518761"/>
            <a:ext cx="8805542"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ts val="0"/>
              </a:spcBef>
              <a:spcAft>
                <a:spcPts val="1200"/>
              </a:spcAft>
              <a:buNone/>
            </a:pPr>
            <a:r>
              <a:rPr lang="ja-JP" altLang="en-US" sz="1600" dirty="0">
                <a:latin typeface="メイリオ" panose="020B0604030504040204" pitchFamily="50" charset="-128"/>
                <a:ea typeface="メイリオ" panose="020B0604030504040204" pitchFamily="50" charset="-128"/>
              </a:rPr>
              <a:t>「その会社の社員であること」と、「その組合の組合員であること」についてなんの関係も定められていない。</a:t>
            </a:r>
            <a:endParaRPr lang="en-US" altLang="ja-JP" sz="1600" dirty="0">
              <a:solidFill>
                <a:schemeClr val="tx1">
                  <a:lumMod val="85000"/>
                  <a:lumOff val="15000"/>
                </a:schemeClr>
              </a:solidFill>
              <a:latin typeface="メイリオ" panose="020B0604030504040204" pitchFamily="50" charset="-128"/>
              <a:ea typeface="メイリオ" panose="020B0604030504040204" pitchFamily="50" charset="-128"/>
            </a:endParaRPr>
          </a:p>
          <a:p>
            <a:pPr>
              <a:spcBef>
                <a:spcPts val="0"/>
              </a:spcBef>
              <a:buNone/>
            </a:pPr>
            <a:r>
              <a:rPr lang="ja-JP" altLang="en-US" sz="1600" dirty="0">
                <a:latin typeface="メイリオ" panose="020B0604030504040204" pitchFamily="50" charset="-128"/>
                <a:ea typeface="メイリオ" panose="020B0604030504040204" pitchFamily="50" charset="-128"/>
              </a:rPr>
              <a:t>会社は組合員であるかどうかに関係なく労働者を採用できるが、採用後は当該労働者は労働組合に加盟しなければならない。</a:t>
            </a:r>
            <a:endParaRPr lang="en-US" altLang="ja-JP" sz="1600" dirty="0">
              <a:latin typeface="メイリオ" panose="020B0604030504040204" pitchFamily="50" charset="-128"/>
              <a:ea typeface="メイリオ" panose="020B0604030504040204" pitchFamily="50" charset="-128"/>
            </a:endParaRPr>
          </a:p>
          <a:p>
            <a:pPr>
              <a:spcBef>
                <a:spcPts val="0"/>
              </a:spcBef>
              <a:spcAft>
                <a:spcPts val="1200"/>
              </a:spcAft>
              <a:buNone/>
            </a:pPr>
            <a:r>
              <a:rPr lang="ja-JP" altLang="en-US" sz="1600" dirty="0">
                <a:latin typeface="メイリオ" panose="020B0604030504040204" pitchFamily="50" charset="-128"/>
                <a:ea typeface="メイリオ" panose="020B0604030504040204" pitchFamily="50" charset="-128"/>
              </a:rPr>
              <a:t>会社は労働組合に加入しない労働者または組合員でなくなった労働者を解雇する義務を負う。</a:t>
            </a:r>
            <a:endParaRPr lang="en-US" altLang="ja-JP" sz="1600" dirty="0">
              <a:solidFill>
                <a:schemeClr val="tx1">
                  <a:lumMod val="85000"/>
                  <a:lumOff val="15000"/>
                </a:schemeClr>
              </a:solidFill>
              <a:latin typeface="メイリオ" panose="020B0604030504040204" pitchFamily="50" charset="-128"/>
              <a:ea typeface="メイリオ" panose="020B0604030504040204" pitchFamily="50" charset="-128"/>
            </a:endParaRPr>
          </a:p>
          <a:p>
            <a:pPr>
              <a:spcBef>
                <a:spcPts val="0"/>
              </a:spcBef>
              <a:spcAft>
                <a:spcPts val="1200"/>
              </a:spcAft>
              <a:buNone/>
            </a:pPr>
            <a:r>
              <a:rPr lang="ja-JP" altLang="en-US" sz="1600" dirty="0">
                <a:latin typeface="メイリオ" panose="020B0604030504040204" pitchFamily="50" charset="-128"/>
                <a:ea typeface="メイリオ" panose="020B0604030504040204" pitchFamily="50" charset="-128"/>
              </a:rPr>
              <a:t>使用者は、特定の労働組合の組合員でなければ採用せず、また、労働者が当該組合の組合員でなくなったときは、これを解雇する義務を負う。</a:t>
            </a:r>
            <a:endParaRPr lang="en-US" altLang="ja-JP" sz="1600" dirty="0">
              <a:latin typeface="メイリオ" panose="020B0604030504040204" pitchFamily="50" charset="-128"/>
              <a:ea typeface="メイリオ" panose="020B0604030504040204" pitchFamily="50" charset="-128"/>
            </a:endParaRPr>
          </a:p>
          <a:p>
            <a:pPr>
              <a:spcBef>
                <a:spcPts val="0"/>
              </a:spcBef>
              <a:spcAft>
                <a:spcPts val="1200"/>
              </a:spcAft>
              <a:buNone/>
            </a:pPr>
            <a:r>
              <a:rPr lang="ja-JP" altLang="en-US" sz="1600" dirty="0">
                <a:latin typeface="メイリオ" panose="020B0604030504040204" pitchFamily="50" charset="-128"/>
                <a:ea typeface="メイリオ" panose="020B0604030504040204" pitchFamily="50" charset="-128"/>
              </a:rPr>
              <a:t>「組織する」を意味するオーガナイズ（</a:t>
            </a:r>
            <a:r>
              <a:rPr lang="en-US" altLang="ja-JP" sz="1600" dirty="0">
                <a:latin typeface="メイリオ" panose="020B0604030504040204" pitchFamily="50" charset="-128"/>
                <a:ea typeface="メイリオ" panose="020B0604030504040204" pitchFamily="50" charset="-128"/>
              </a:rPr>
              <a:t>organize</a:t>
            </a:r>
            <a:r>
              <a:rPr lang="ja-JP" altLang="en-US" sz="1600" dirty="0">
                <a:latin typeface="メイリオ" panose="020B0604030504040204" pitchFamily="50" charset="-128"/>
                <a:ea typeface="メイリオ" panose="020B0604030504040204" pitchFamily="50" charset="-128"/>
              </a:rPr>
              <a:t>）の略語。労働組合が、組織内の一体感や連帯感を醸成するための「組織強化」活動を意味する。</a:t>
            </a:r>
            <a:endParaRPr lang="en-US" altLang="ja-JP" sz="1600" dirty="0">
              <a:latin typeface="メイリオ" panose="020B0604030504040204" pitchFamily="50" charset="-128"/>
              <a:ea typeface="メイリオ" panose="020B0604030504040204" pitchFamily="50" charset="-128"/>
            </a:endParaRPr>
          </a:p>
          <a:p>
            <a:pPr>
              <a:spcBef>
                <a:spcPts val="0"/>
              </a:spcBef>
              <a:buNone/>
            </a:pPr>
            <a:r>
              <a:rPr lang="ja-JP" altLang="en-US" sz="1600" dirty="0">
                <a:latin typeface="メイリオ" panose="020B0604030504040204" pitchFamily="50" charset="-128"/>
                <a:ea typeface="メイリオ" panose="020B0604030504040204" pitchFamily="50" charset="-128"/>
              </a:rPr>
              <a:t>使用者と労働組合との間で協定を締結し、組合員の給与から組合費などを</a:t>
            </a:r>
            <a:endParaRPr lang="en-US" altLang="ja-JP" sz="1600" dirty="0">
              <a:latin typeface="メイリオ" panose="020B0604030504040204" pitchFamily="50" charset="-128"/>
              <a:ea typeface="メイリオ" panose="020B0604030504040204" pitchFamily="50" charset="-128"/>
            </a:endParaRPr>
          </a:p>
          <a:p>
            <a:pPr>
              <a:spcBef>
                <a:spcPts val="0"/>
              </a:spcBef>
              <a:buNone/>
            </a:pPr>
            <a:r>
              <a:rPr lang="ja-JP" altLang="en-US" sz="1600" dirty="0">
                <a:latin typeface="メイリオ" panose="020B0604030504040204" pitchFamily="50" charset="-128"/>
                <a:ea typeface="メイリオ" panose="020B0604030504040204" pitchFamily="50" charset="-128"/>
              </a:rPr>
              <a:t>あらかじめ天引きしておくこと。チェックオフ協定。</a:t>
            </a:r>
          </a:p>
          <a:p>
            <a:pPr>
              <a:spcBef>
                <a:spcPts val="0"/>
              </a:spcBef>
              <a:buNone/>
            </a:pPr>
            <a:endParaRPr lang="ja-JP" altLang="en-US" sz="16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1" name="Text Box 5">
            <a:extLst>
              <a:ext uri="{FF2B5EF4-FFF2-40B4-BE49-F238E27FC236}">
                <a16:creationId xmlns:a16="http://schemas.microsoft.com/office/drawing/2014/main" id="{C67E58D1-30A2-45E5-B1BB-358B22DDC353}"/>
              </a:ext>
            </a:extLst>
          </p:cNvPr>
          <p:cNvSpPr txBox="1">
            <a:spLocks noChangeArrowheads="1"/>
          </p:cNvSpPr>
          <p:nvPr/>
        </p:nvSpPr>
        <p:spPr bwMode="auto">
          <a:xfrm>
            <a:off x="239457" y="518761"/>
            <a:ext cx="3374596"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ts val="0"/>
              </a:spcBef>
              <a:buNone/>
            </a:pPr>
            <a:r>
              <a:rPr lang="ja-JP" altLang="en-US" sz="1600" dirty="0">
                <a:solidFill>
                  <a:schemeClr val="tx1">
                    <a:lumMod val="85000"/>
                    <a:lumOff val="15000"/>
                  </a:schemeClr>
                </a:solidFill>
                <a:latin typeface="メイリオ" panose="020B0604030504040204" pitchFamily="50" charset="-128"/>
                <a:ea typeface="メイリオ" panose="020B0604030504040204" pitchFamily="50" charset="-128"/>
              </a:rPr>
              <a:t>オープンショップ制</a:t>
            </a:r>
            <a:endParaRPr lang="en-US" altLang="ja-JP" sz="1600" dirty="0">
              <a:solidFill>
                <a:schemeClr val="tx1">
                  <a:lumMod val="85000"/>
                  <a:lumOff val="15000"/>
                </a:schemeClr>
              </a:solidFill>
              <a:latin typeface="メイリオ" panose="020B0604030504040204" pitchFamily="50" charset="-128"/>
              <a:ea typeface="メイリオ" panose="020B0604030504040204" pitchFamily="50" charset="-128"/>
            </a:endParaRPr>
          </a:p>
          <a:p>
            <a:pPr>
              <a:spcBef>
                <a:spcPts val="0"/>
              </a:spcBef>
              <a:spcAft>
                <a:spcPts val="1200"/>
              </a:spcAft>
              <a:buNone/>
            </a:pPr>
            <a:endParaRPr lang="en-US" altLang="ja-JP" sz="1600" dirty="0">
              <a:solidFill>
                <a:schemeClr val="tx1">
                  <a:lumMod val="85000"/>
                  <a:lumOff val="15000"/>
                </a:schemeClr>
              </a:solidFill>
              <a:latin typeface="メイリオ" panose="020B0604030504040204" pitchFamily="50" charset="-128"/>
              <a:ea typeface="メイリオ" panose="020B0604030504040204" pitchFamily="50" charset="-128"/>
            </a:endParaRPr>
          </a:p>
          <a:p>
            <a:pPr>
              <a:spcBef>
                <a:spcPts val="0"/>
              </a:spcBef>
              <a:buNone/>
            </a:pPr>
            <a:r>
              <a:rPr lang="ja-JP" altLang="en-US" sz="1600" dirty="0">
                <a:solidFill>
                  <a:schemeClr val="tx1">
                    <a:lumMod val="85000"/>
                    <a:lumOff val="15000"/>
                  </a:schemeClr>
                </a:solidFill>
                <a:latin typeface="メイリオ" panose="020B0604030504040204" pitchFamily="50" charset="-128"/>
                <a:ea typeface="メイリオ" panose="020B0604030504040204" pitchFamily="50" charset="-128"/>
              </a:rPr>
              <a:t>ユニオンショップ制</a:t>
            </a:r>
            <a:endParaRPr lang="en-US" altLang="ja-JP" sz="1600" dirty="0">
              <a:solidFill>
                <a:schemeClr val="tx1">
                  <a:lumMod val="85000"/>
                  <a:lumOff val="15000"/>
                </a:schemeClr>
              </a:solidFill>
              <a:latin typeface="メイリオ" panose="020B0604030504040204" pitchFamily="50" charset="-128"/>
              <a:ea typeface="メイリオ" panose="020B0604030504040204" pitchFamily="50" charset="-128"/>
            </a:endParaRPr>
          </a:p>
          <a:p>
            <a:pPr>
              <a:spcBef>
                <a:spcPts val="0"/>
              </a:spcBef>
              <a:buNone/>
            </a:pPr>
            <a:endParaRPr lang="en-US" altLang="ja-JP" sz="1600" dirty="0">
              <a:solidFill>
                <a:schemeClr val="tx1">
                  <a:lumMod val="85000"/>
                  <a:lumOff val="15000"/>
                </a:schemeClr>
              </a:solidFill>
              <a:latin typeface="メイリオ" panose="020B0604030504040204" pitchFamily="50" charset="-128"/>
              <a:ea typeface="メイリオ" panose="020B0604030504040204" pitchFamily="50" charset="-128"/>
            </a:endParaRPr>
          </a:p>
          <a:p>
            <a:pPr>
              <a:spcBef>
                <a:spcPts val="0"/>
              </a:spcBef>
              <a:spcAft>
                <a:spcPts val="1200"/>
              </a:spcAft>
              <a:buNone/>
            </a:pPr>
            <a:endParaRPr lang="en-US" altLang="ja-JP" sz="1600" dirty="0">
              <a:solidFill>
                <a:schemeClr val="tx1">
                  <a:lumMod val="85000"/>
                  <a:lumOff val="15000"/>
                </a:schemeClr>
              </a:solidFill>
              <a:latin typeface="メイリオ" panose="020B0604030504040204" pitchFamily="50" charset="-128"/>
              <a:ea typeface="メイリオ" panose="020B0604030504040204" pitchFamily="50" charset="-128"/>
            </a:endParaRPr>
          </a:p>
          <a:p>
            <a:pPr>
              <a:spcBef>
                <a:spcPts val="0"/>
              </a:spcBef>
              <a:buNone/>
            </a:pPr>
            <a:r>
              <a:rPr lang="ja-JP" altLang="en-US" sz="1600" dirty="0">
                <a:solidFill>
                  <a:schemeClr val="tx1">
                    <a:lumMod val="85000"/>
                    <a:lumOff val="15000"/>
                  </a:schemeClr>
                </a:solidFill>
                <a:latin typeface="メイリオ" panose="020B0604030504040204" pitchFamily="50" charset="-128"/>
                <a:ea typeface="メイリオ" panose="020B0604030504040204" pitchFamily="50" charset="-128"/>
              </a:rPr>
              <a:t>クローズドショップ制</a:t>
            </a:r>
            <a:endParaRPr lang="en-US" altLang="ja-JP" sz="1600" dirty="0">
              <a:solidFill>
                <a:schemeClr val="tx1">
                  <a:lumMod val="85000"/>
                  <a:lumOff val="15000"/>
                </a:schemeClr>
              </a:solidFill>
              <a:latin typeface="メイリオ" panose="020B0604030504040204" pitchFamily="50" charset="-128"/>
              <a:ea typeface="メイリオ" panose="020B0604030504040204" pitchFamily="50" charset="-128"/>
            </a:endParaRPr>
          </a:p>
          <a:p>
            <a:pPr>
              <a:spcBef>
                <a:spcPts val="0"/>
              </a:spcBef>
              <a:spcAft>
                <a:spcPts val="1200"/>
              </a:spcAft>
              <a:buNone/>
            </a:pPr>
            <a:endParaRPr lang="en-US" altLang="ja-JP" sz="1600" dirty="0">
              <a:solidFill>
                <a:schemeClr val="tx1">
                  <a:lumMod val="85000"/>
                  <a:lumOff val="15000"/>
                </a:schemeClr>
              </a:solidFill>
              <a:latin typeface="メイリオ" panose="020B0604030504040204" pitchFamily="50" charset="-128"/>
              <a:ea typeface="メイリオ" panose="020B0604030504040204" pitchFamily="50" charset="-128"/>
            </a:endParaRPr>
          </a:p>
          <a:p>
            <a:pPr>
              <a:spcBef>
                <a:spcPts val="0"/>
              </a:spcBef>
              <a:buNone/>
            </a:pPr>
            <a:r>
              <a:rPr lang="ja-JP" altLang="en-US" sz="1600" dirty="0">
                <a:solidFill>
                  <a:schemeClr val="tx1">
                    <a:lumMod val="85000"/>
                    <a:lumOff val="15000"/>
                  </a:schemeClr>
                </a:solidFill>
                <a:latin typeface="メイリオ" panose="020B0604030504040204" pitchFamily="50" charset="-128"/>
                <a:ea typeface="メイリオ" panose="020B0604030504040204" pitchFamily="50" charset="-128"/>
              </a:rPr>
              <a:t>オルグ</a:t>
            </a:r>
            <a:endParaRPr lang="en-US" altLang="ja-JP" sz="1600" dirty="0">
              <a:solidFill>
                <a:schemeClr val="tx1">
                  <a:lumMod val="85000"/>
                  <a:lumOff val="15000"/>
                </a:schemeClr>
              </a:solidFill>
              <a:latin typeface="メイリオ" panose="020B0604030504040204" pitchFamily="50" charset="-128"/>
              <a:ea typeface="メイリオ" panose="020B0604030504040204" pitchFamily="50" charset="-128"/>
            </a:endParaRPr>
          </a:p>
          <a:p>
            <a:pPr>
              <a:spcBef>
                <a:spcPts val="0"/>
              </a:spcBef>
              <a:spcAft>
                <a:spcPts val="1200"/>
              </a:spcAft>
              <a:buNone/>
            </a:pPr>
            <a:endParaRPr lang="en-US" altLang="ja-JP" sz="1600" dirty="0">
              <a:solidFill>
                <a:schemeClr val="tx1">
                  <a:lumMod val="85000"/>
                  <a:lumOff val="15000"/>
                </a:schemeClr>
              </a:solidFill>
              <a:latin typeface="メイリオ" panose="020B0604030504040204" pitchFamily="50" charset="-128"/>
              <a:ea typeface="メイリオ" panose="020B0604030504040204" pitchFamily="50" charset="-128"/>
            </a:endParaRPr>
          </a:p>
          <a:p>
            <a:pPr>
              <a:spcBef>
                <a:spcPts val="0"/>
              </a:spcBef>
              <a:buNone/>
            </a:pPr>
            <a:r>
              <a:rPr lang="ja-JP" altLang="en-US" sz="1600" dirty="0">
                <a:solidFill>
                  <a:schemeClr val="tx1">
                    <a:lumMod val="85000"/>
                    <a:lumOff val="15000"/>
                  </a:schemeClr>
                </a:solidFill>
                <a:latin typeface="メイリオ" panose="020B0604030504040204" pitchFamily="50" charset="-128"/>
                <a:ea typeface="メイリオ" panose="020B0604030504040204" pitchFamily="50" charset="-128"/>
              </a:rPr>
              <a:t>給与引き落とし</a:t>
            </a:r>
            <a:endParaRPr lang="en-US" altLang="ja-JP" sz="1600" dirty="0">
              <a:solidFill>
                <a:schemeClr val="tx1">
                  <a:lumMod val="85000"/>
                  <a:lumOff val="15000"/>
                </a:schemeClr>
              </a:solidFill>
              <a:latin typeface="メイリオ" panose="020B0604030504040204" pitchFamily="50" charset="-128"/>
              <a:ea typeface="メイリオ" panose="020B0604030504040204" pitchFamily="50" charset="-128"/>
            </a:endParaRPr>
          </a:p>
          <a:p>
            <a:pPr>
              <a:spcBef>
                <a:spcPts val="0"/>
              </a:spcBef>
              <a:buNone/>
            </a:pPr>
            <a:r>
              <a:rPr lang="ja-JP" altLang="en-US" sz="1600" dirty="0">
                <a:solidFill>
                  <a:schemeClr val="tx1">
                    <a:lumMod val="85000"/>
                    <a:lumOff val="15000"/>
                  </a:schemeClr>
                </a:solidFill>
                <a:latin typeface="メイリオ" panose="020B0604030504040204" pitchFamily="50" charset="-128"/>
                <a:ea typeface="メイリオ" panose="020B0604030504040204" pitchFamily="50" charset="-128"/>
              </a:rPr>
              <a:t>　　　　　　＝チェックオフ</a:t>
            </a:r>
          </a:p>
        </p:txBody>
      </p:sp>
      <p:cxnSp>
        <p:nvCxnSpPr>
          <p:cNvPr id="12" name="直線コネクタ 11">
            <a:extLst>
              <a:ext uri="{FF2B5EF4-FFF2-40B4-BE49-F238E27FC236}">
                <a16:creationId xmlns:a16="http://schemas.microsoft.com/office/drawing/2014/main" id="{5F15587B-CE70-4872-B2A3-1CAAB1599E72}"/>
              </a:ext>
            </a:extLst>
          </p:cNvPr>
          <p:cNvCxnSpPr>
            <a:cxnSpLocks/>
          </p:cNvCxnSpPr>
          <p:nvPr/>
        </p:nvCxnSpPr>
        <p:spPr>
          <a:xfrm>
            <a:off x="91707" y="1083683"/>
            <a:ext cx="11892472" cy="0"/>
          </a:xfrm>
          <a:prstGeom prst="line">
            <a:avLst/>
          </a:prstGeom>
        </p:spPr>
        <p:style>
          <a:lnRef idx="1">
            <a:schemeClr val="dk1"/>
          </a:lnRef>
          <a:fillRef idx="0">
            <a:schemeClr val="dk1"/>
          </a:fillRef>
          <a:effectRef idx="0">
            <a:schemeClr val="dk1"/>
          </a:effectRef>
          <a:fontRef idx="minor">
            <a:schemeClr val="tx1"/>
          </a:fontRef>
        </p:style>
      </p:cxnSp>
      <p:cxnSp>
        <p:nvCxnSpPr>
          <p:cNvPr id="15" name="直線コネクタ 14">
            <a:extLst>
              <a:ext uri="{FF2B5EF4-FFF2-40B4-BE49-F238E27FC236}">
                <a16:creationId xmlns:a16="http://schemas.microsoft.com/office/drawing/2014/main" id="{29CB8C78-A7C0-4EC0-8A8C-0DCCD59EED1D}"/>
              </a:ext>
            </a:extLst>
          </p:cNvPr>
          <p:cNvCxnSpPr>
            <a:cxnSpLocks/>
          </p:cNvCxnSpPr>
          <p:nvPr/>
        </p:nvCxnSpPr>
        <p:spPr>
          <a:xfrm>
            <a:off x="91707" y="2002702"/>
            <a:ext cx="11892472" cy="0"/>
          </a:xfrm>
          <a:prstGeom prst="line">
            <a:avLst/>
          </a:prstGeom>
        </p:spPr>
        <p:style>
          <a:lnRef idx="1">
            <a:schemeClr val="dk1"/>
          </a:lnRef>
          <a:fillRef idx="0">
            <a:schemeClr val="dk1"/>
          </a:fillRef>
          <a:effectRef idx="0">
            <a:schemeClr val="dk1"/>
          </a:effectRef>
          <a:fontRef idx="minor">
            <a:schemeClr val="tx1"/>
          </a:fontRef>
        </p:style>
      </p:cxnSp>
      <p:cxnSp>
        <p:nvCxnSpPr>
          <p:cNvPr id="16" name="直線コネクタ 15">
            <a:extLst>
              <a:ext uri="{FF2B5EF4-FFF2-40B4-BE49-F238E27FC236}">
                <a16:creationId xmlns:a16="http://schemas.microsoft.com/office/drawing/2014/main" id="{D908E18D-CFB8-425D-B8AC-DC18D6957579}"/>
              </a:ext>
            </a:extLst>
          </p:cNvPr>
          <p:cNvCxnSpPr>
            <a:cxnSpLocks/>
          </p:cNvCxnSpPr>
          <p:nvPr/>
        </p:nvCxnSpPr>
        <p:spPr>
          <a:xfrm>
            <a:off x="91707" y="2615933"/>
            <a:ext cx="11892472" cy="0"/>
          </a:xfrm>
          <a:prstGeom prst="line">
            <a:avLst/>
          </a:prstGeom>
        </p:spPr>
        <p:style>
          <a:lnRef idx="1">
            <a:schemeClr val="dk1"/>
          </a:lnRef>
          <a:fillRef idx="0">
            <a:schemeClr val="dk1"/>
          </a:fillRef>
          <a:effectRef idx="0">
            <a:schemeClr val="dk1"/>
          </a:effectRef>
          <a:fontRef idx="minor">
            <a:schemeClr val="tx1"/>
          </a:fontRef>
        </p:style>
      </p:cxnSp>
      <p:sp>
        <p:nvSpPr>
          <p:cNvPr id="18" name="スライド番号プレースホルダー 5">
            <a:extLst>
              <a:ext uri="{FF2B5EF4-FFF2-40B4-BE49-F238E27FC236}">
                <a16:creationId xmlns:a16="http://schemas.microsoft.com/office/drawing/2014/main" id="{5E755E85-6276-4C48-8292-E5B73A0D02FF}"/>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34</a:t>
            </a:fld>
            <a:endParaRPr lang="en-US" sz="1800" dirty="0">
              <a:solidFill>
                <a:schemeClr val="tx1"/>
              </a:solidFill>
            </a:endParaRPr>
          </a:p>
        </p:txBody>
      </p:sp>
      <p:pic>
        <p:nvPicPr>
          <p:cNvPr id="20" name="図 19">
            <a:extLst>
              <a:ext uri="{FF2B5EF4-FFF2-40B4-BE49-F238E27FC236}">
                <a16:creationId xmlns:a16="http://schemas.microsoft.com/office/drawing/2014/main" id="{E0236949-21A3-41BA-847F-FA43AF6375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457" y="4506342"/>
            <a:ext cx="3885582" cy="996303"/>
          </a:xfrm>
          <a:prstGeom prst="rect">
            <a:avLst/>
          </a:prstGeom>
        </p:spPr>
      </p:pic>
      <p:sp>
        <p:nvSpPr>
          <p:cNvPr id="21" name="Text Box 5">
            <a:extLst>
              <a:ext uri="{FF2B5EF4-FFF2-40B4-BE49-F238E27FC236}">
                <a16:creationId xmlns:a16="http://schemas.microsoft.com/office/drawing/2014/main" id="{C357E0FD-83A5-4E16-BE20-22A9AFDA5C90}"/>
              </a:ext>
            </a:extLst>
          </p:cNvPr>
          <p:cNvSpPr txBox="1">
            <a:spLocks noChangeArrowheads="1"/>
          </p:cNvSpPr>
          <p:nvPr/>
        </p:nvSpPr>
        <p:spPr bwMode="auto">
          <a:xfrm>
            <a:off x="207820" y="5547021"/>
            <a:ext cx="11776359"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ts val="0"/>
              </a:spcBef>
              <a:spcAft>
                <a:spcPts val="1200"/>
              </a:spcAft>
              <a:buNone/>
            </a:pPr>
            <a:r>
              <a:rPr lang="ja-JP" altLang="en-US" sz="1400" dirty="0">
                <a:latin typeface="メイリオ" panose="020B0604030504040204" pitchFamily="50" charset="-128"/>
                <a:ea typeface="メイリオ" panose="020B0604030504040204" pitchFamily="50" charset="-128"/>
              </a:rPr>
              <a:t>「</a:t>
            </a:r>
            <a:r>
              <a:rPr lang="en-US" altLang="ja-JP" sz="1400" dirty="0">
                <a:latin typeface="メイリオ" panose="020B0604030504040204" pitchFamily="50" charset="-128"/>
                <a:ea typeface="メイリオ" panose="020B0604030504040204" pitchFamily="50" charset="-128"/>
              </a:rPr>
              <a:t>Worker’s library</a:t>
            </a:r>
            <a:r>
              <a:rPr lang="ja-JP" altLang="en-US" sz="1400" dirty="0">
                <a:latin typeface="メイリオ" panose="020B0604030504040204" pitchFamily="50" charset="-128"/>
                <a:ea typeface="メイリオ" panose="020B0604030504040204" pitchFamily="50" charset="-128"/>
              </a:rPr>
              <a:t>」は、組合員の皆さんや一般労働者の皆さんからの付託にこたえるため、労働運動の教育体系など、システム化することを目的として開設された情報閲覧</a:t>
            </a:r>
            <a:r>
              <a:rPr lang="en-US" altLang="ja-JP" sz="1400" dirty="0">
                <a:latin typeface="メイリオ" panose="020B0604030504040204" pitchFamily="50" charset="-128"/>
                <a:ea typeface="メイリオ" panose="020B0604030504040204" pitchFamily="50" charset="-128"/>
              </a:rPr>
              <a:t>WEB</a:t>
            </a:r>
            <a:r>
              <a:rPr lang="ja-JP" altLang="en-US" sz="1400" dirty="0">
                <a:latin typeface="メイリオ" panose="020B0604030504040204" pitchFamily="50" charset="-128"/>
                <a:ea typeface="メイリオ" panose="020B0604030504040204" pitchFamily="50" charset="-128"/>
              </a:rPr>
              <a:t>サイトです。</a:t>
            </a:r>
            <a:br>
              <a:rPr lang="ja-JP" altLang="en-US"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このサイトには、労働組合に欠かせない知識と教養についての情報はもちろん、社会人として必要な一般的教養などが学習できる資料を数多くご用意しております。</a:t>
            </a:r>
            <a:br>
              <a:rPr lang="ja-JP" altLang="en-US" sz="1400" dirty="0">
                <a:latin typeface="メイリオ" panose="020B0604030504040204" pitchFamily="50" charset="-128"/>
                <a:ea typeface="メイリオ" panose="020B0604030504040204" pitchFamily="50" charset="-128"/>
              </a:rPr>
            </a:br>
            <a:r>
              <a:rPr lang="ja-JP" altLang="en-US" sz="1400" dirty="0">
                <a:latin typeface="メイリオ" panose="020B0604030504040204" pitchFamily="50" charset="-128"/>
                <a:ea typeface="メイリオ" panose="020B0604030504040204" pitchFamily="50" charset="-128"/>
              </a:rPr>
              <a:t>自己・組織の知識を高め、今後ますます複雑化していく現代社会を乗り越えるためにも、ぜひご活用ください。</a:t>
            </a:r>
            <a:endParaRPr lang="ja-JP" altLang="en-US" sz="14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23" name="四角形: 角を丸くする 22">
            <a:extLst>
              <a:ext uri="{FF2B5EF4-FFF2-40B4-BE49-F238E27FC236}">
                <a16:creationId xmlns:a16="http://schemas.microsoft.com/office/drawing/2014/main" id="{6189CAA7-6306-44CF-9533-4B57B49D344A}"/>
              </a:ext>
            </a:extLst>
          </p:cNvPr>
          <p:cNvSpPr/>
          <p:nvPr/>
        </p:nvSpPr>
        <p:spPr>
          <a:xfrm>
            <a:off x="91707" y="4373985"/>
            <a:ext cx="12044868" cy="56352"/>
          </a:xfrm>
          <a:prstGeom prst="roundRect">
            <a:avLst>
              <a:gd name="adj" fmla="val 50000"/>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Text Box 5">
            <a:extLst>
              <a:ext uri="{FF2B5EF4-FFF2-40B4-BE49-F238E27FC236}">
                <a16:creationId xmlns:a16="http://schemas.microsoft.com/office/drawing/2014/main" id="{765E5F1D-FFDA-48BD-9AB4-70914C77CA8E}"/>
              </a:ext>
            </a:extLst>
          </p:cNvPr>
          <p:cNvSpPr txBox="1">
            <a:spLocks noChangeArrowheads="1"/>
          </p:cNvSpPr>
          <p:nvPr/>
        </p:nvSpPr>
        <p:spPr bwMode="auto">
          <a:xfrm>
            <a:off x="6037942" y="4830094"/>
            <a:ext cx="47316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ts val="0"/>
              </a:spcBef>
              <a:spcAft>
                <a:spcPts val="1200"/>
              </a:spcAft>
              <a:buNone/>
            </a:pPr>
            <a:r>
              <a:rPr lang="en-US" altLang="ja-JP" sz="2400" dirty="0">
                <a:latin typeface="メイリオ" panose="020B0604030504040204" pitchFamily="50" charset="-128"/>
                <a:ea typeface="メイリオ" panose="020B0604030504040204" pitchFamily="50" charset="-128"/>
                <a:hlinkClick r:id="rId3"/>
              </a:rPr>
              <a:t>https://workerslibrary.com/</a:t>
            </a:r>
            <a:endParaRPr lang="ja-JP" altLang="en-US" sz="24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pic>
        <p:nvPicPr>
          <p:cNvPr id="26" name="図 25">
            <a:extLst>
              <a:ext uri="{FF2B5EF4-FFF2-40B4-BE49-F238E27FC236}">
                <a16:creationId xmlns:a16="http://schemas.microsoft.com/office/drawing/2014/main" id="{825ED260-C2E7-415D-B183-8D797EAAA9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71018" y="4446996"/>
            <a:ext cx="1102589" cy="1102589"/>
          </a:xfrm>
          <a:prstGeom prst="rect">
            <a:avLst/>
          </a:prstGeom>
        </p:spPr>
      </p:pic>
      <p:sp>
        <p:nvSpPr>
          <p:cNvPr id="28" name="Text Box 5">
            <a:extLst>
              <a:ext uri="{FF2B5EF4-FFF2-40B4-BE49-F238E27FC236}">
                <a16:creationId xmlns:a16="http://schemas.microsoft.com/office/drawing/2014/main" id="{3DFE8A28-AF27-4008-BCA5-CEB2AC31304B}"/>
              </a:ext>
            </a:extLst>
          </p:cNvPr>
          <p:cNvSpPr txBox="1">
            <a:spLocks noChangeArrowheads="1"/>
          </p:cNvSpPr>
          <p:nvPr/>
        </p:nvSpPr>
        <p:spPr bwMode="auto">
          <a:xfrm>
            <a:off x="3748654" y="4779070"/>
            <a:ext cx="255253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b="1" dirty="0">
                <a:solidFill>
                  <a:srgbClr val="401D06"/>
                </a:solidFill>
                <a:latin typeface="メイリオ" panose="020B0604030504040204" pitchFamily="50" charset="-128"/>
                <a:ea typeface="メイリオ" panose="020B0604030504040204" pitchFamily="50" charset="-128"/>
              </a:rPr>
              <a:t>のご紹介</a:t>
            </a:r>
          </a:p>
        </p:txBody>
      </p:sp>
      <p:cxnSp>
        <p:nvCxnSpPr>
          <p:cNvPr id="29" name="直線コネクタ 28">
            <a:extLst>
              <a:ext uri="{FF2B5EF4-FFF2-40B4-BE49-F238E27FC236}">
                <a16:creationId xmlns:a16="http://schemas.microsoft.com/office/drawing/2014/main" id="{82923DE7-8908-4039-A9F5-55C54EBDC3EF}"/>
              </a:ext>
            </a:extLst>
          </p:cNvPr>
          <p:cNvCxnSpPr>
            <a:cxnSpLocks/>
          </p:cNvCxnSpPr>
          <p:nvPr/>
        </p:nvCxnSpPr>
        <p:spPr>
          <a:xfrm>
            <a:off x="91707" y="3253242"/>
            <a:ext cx="10132948" cy="0"/>
          </a:xfrm>
          <a:prstGeom prst="line">
            <a:avLst/>
          </a:prstGeom>
        </p:spPr>
        <p:style>
          <a:lnRef idx="1">
            <a:schemeClr val="dk1"/>
          </a:lnRef>
          <a:fillRef idx="0">
            <a:schemeClr val="dk1"/>
          </a:fillRef>
          <a:effectRef idx="0">
            <a:schemeClr val="dk1"/>
          </a:effectRef>
          <a:fontRef idx="minor">
            <a:schemeClr val="tx1"/>
          </a:fontRef>
        </p:style>
      </p:cxnSp>
      <p:pic>
        <p:nvPicPr>
          <p:cNvPr id="32" name="図 31">
            <a:extLst>
              <a:ext uri="{FF2B5EF4-FFF2-40B4-BE49-F238E27FC236}">
                <a16:creationId xmlns:a16="http://schemas.microsoft.com/office/drawing/2014/main" id="{3FAC27B1-1803-4C7C-A795-1E6EA301ECA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69263" y="3175738"/>
            <a:ext cx="1104344" cy="1104344"/>
          </a:xfrm>
          <a:prstGeom prst="rect">
            <a:avLst/>
          </a:prstGeom>
        </p:spPr>
      </p:pic>
      <p:sp>
        <p:nvSpPr>
          <p:cNvPr id="34" name="矢印: 右 33">
            <a:extLst>
              <a:ext uri="{FF2B5EF4-FFF2-40B4-BE49-F238E27FC236}">
                <a16:creationId xmlns:a16="http://schemas.microsoft.com/office/drawing/2014/main" id="{8343F5D7-2EB0-4CB9-A058-A470B9398EAF}"/>
              </a:ext>
            </a:extLst>
          </p:cNvPr>
          <p:cNvSpPr/>
          <p:nvPr/>
        </p:nvSpPr>
        <p:spPr>
          <a:xfrm>
            <a:off x="9991765" y="3905724"/>
            <a:ext cx="533849" cy="367650"/>
          </a:xfrm>
          <a:prstGeom prst="rightArrow">
            <a:avLst/>
          </a:prstGeom>
          <a:solidFill>
            <a:srgbClr val="46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Text Box 5">
            <a:extLst>
              <a:ext uri="{FF2B5EF4-FFF2-40B4-BE49-F238E27FC236}">
                <a16:creationId xmlns:a16="http://schemas.microsoft.com/office/drawing/2014/main" id="{8CDB3F10-2857-4660-B319-627DB99BBEFF}"/>
              </a:ext>
            </a:extLst>
          </p:cNvPr>
          <p:cNvSpPr txBox="1">
            <a:spLocks noChangeArrowheads="1"/>
          </p:cNvSpPr>
          <p:nvPr/>
        </p:nvSpPr>
        <p:spPr bwMode="auto">
          <a:xfrm>
            <a:off x="4454923" y="3911138"/>
            <a:ext cx="585464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000" b="1" dirty="0">
                <a:latin typeface="メイリオ" panose="020B0604030504040204" pitchFamily="50" charset="-128"/>
                <a:ea typeface="メイリオ" panose="020B0604030504040204" pitchFamily="50" charset="-128"/>
              </a:rPr>
              <a:t>この他にもいろんな</a:t>
            </a:r>
            <a:r>
              <a:rPr lang="en-US" altLang="ja-JP" sz="2000" b="1"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用語</a:t>
            </a:r>
            <a:r>
              <a:rPr lang="en-US" altLang="ja-JP" sz="2000" b="1"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が調べられるよ</a:t>
            </a:r>
          </a:p>
        </p:txBody>
      </p:sp>
    </p:spTree>
    <p:extLst>
      <p:ext uri="{BB962C8B-B14F-4D97-AF65-F5344CB8AC3E}">
        <p14:creationId xmlns:p14="http://schemas.microsoft.com/office/powerpoint/2010/main" val="2716528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BFEC4F4F-4C4D-48EB-872D-4AC345D25916}"/>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Text Box 5">
            <a:extLst>
              <a:ext uri="{FF2B5EF4-FFF2-40B4-BE49-F238E27FC236}">
                <a16:creationId xmlns:a16="http://schemas.microsoft.com/office/drawing/2014/main" id="{2EA5454D-CD4D-46E9-9F43-7D8E18ECEAD0}"/>
              </a:ext>
            </a:extLst>
          </p:cNvPr>
          <p:cNvSpPr txBox="1">
            <a:spLocks noChangeArrowheads="1"/>
          </p:cNvSpPr>
          <p:nvPr/>
        </p:nvSpPr>
        <p:spPr bwMode="auto">
          <a:xfrm>
            <a:off x="101011" y="89196"/>
            <a:ext cx="998582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１．労働組合ってなに？</a:t>
            </a:r>
          </a:p>
        </p:txBody>
      </p:sp>
      <p:sp>
        <p:nvSpPr>
          <p:cNvPr id="7" name="タイトル 1">
            <a:extLst>
              <a:ext uri="{FF2B5EF4-FFF2-40B4-BE49-F238E27FC236}">
                <a16:creationId xmlns:a16="http://schemas.microsoft.com/office/drawing/2014/main" id="{A6781AA9-E663-44D0-BFC3-CB918F09B3B0}"/>
              </a:ext>
            </a:extLst>
          </p:cNvPr>
          <p:cNvSpPr txBox="1">
            <a:spLocks/>
          </p:cNvSpPr>
          <p:nvPr/>
        </p:nvSpPr>
        <p:spPr>
          <a:xfrm>
            <a:off x="1524000" y="804141"/>
            <a:ext cx="9144000" cy="36021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936000" algn="l"/>
            <a:r>
              <a:rPr lang="ja-JP" altLang="en-US" sz="2600" b="1" dirty="0">
                <a:solidFill>
                  <a:schemeClr val="tx1">
                    <a:lumMod val="95000"/>
                    <a:lumOff val="5000"/>
                  </a:schemeClr>
                </a:solidFill>
                <a:latin typeface="メイリオ" panose="020B0604030504040204" pitchFamily="50" charset="-128"/>
                <a:ea typeface="メイリオ" panose="020B0604030504040204" pitchFamily="50" charset="-128"/>
              </a:rPr>
              <a:t>ひとりの力は小さいけれど、まとまると大きな力に</a:t>
            </a:r>
          </a:p>
        </p:txBody>
      </p:sp>
      <p:pic>
        <p:nvPicPr>
          <p:cNvPr id="51" name="図 50">
            <a:extLst>
              <a:ext uri="{FF2B5EF4-FFF2-40B4-BE49-F238E27FC236}">
                <a16:creationId xmlns:a16="http://schemas.microsoft.com/office/drawing/2014/main" id="{41FB2891-EA77-452F-9426-D84BE2D49B18}"/>
              </a:ext>
            </a:extLst>
          </p:cNvPr>
          <p:cNvPicPr>
            <a:picLocks noChangeAspect="1"/>
          </p:cNvPicPr>
          <p:nvPr/>
        </p:nvPicPr>
        <p:blipFill>
          <a:blip r:embed="rId2"/>
          <a:stretch>
            <a:fillRect/>
          </a:stretch>
        </p:blipFill>
        <p:spPr>
          <a:xfrm>
            <a:off x="5837653" y="3101172"/>
            <a:ext cx="2936054" cy="2791657"/>
          </a:xfrm>
          <a:prstGeom prst="rect">
            <a:avLst/>
          </a:prstGeom>
        </p:spPr>
      </p:pic>
      <p:pic>
        <p:nvPicPr>
          <p:cNvPr id="52" name="図 51">
            <a:extLst>
              <a:ext uri="{FF2B5EF4-FFF2-40B4-BE49-F238E27FC236}">
                <a16:creationId xmlns:a16="http://schemas.microsoft.com/office/drawing/2014/main" id="{C205F6C4-CBCC-4BC6-9839-06DC421D9365}"/>
              </a:ext>
            </a:extLst>
          </p:cNvPr>
          <p:cNvPicPr>
            <a:picLocks noChangeAspect="1"/>
          </p:cNvPicPr>
          <p:nvPr/>
        </p:nvPicPr>
        <p:blipFill>
          <a:blip r:embed="rId3"/>
          <a:stretch>
            <a:fillRect/>
          </a:stretch>
        </p:blipFill>
        <p:spPr>
          <a:xfrm>
            <a:off x="1628579" y="3452101"/>
            <a:ext cx="915497" cy="1080000"/>
          </a:xfrm>
          <a:prstGeom prst="rect">
            <a:avLst/>
          </a:prstGeom>
        </p:spPr>
      </p:pic>
      <p:pic>
        <p:nvPicPr>
          <p:cNvPr id="53" name="図 52">
            <a:extLst>
              <a:ext uri="{FF2B5EF4-FFF2-40B4-BE49-F238E27FC236}">
                <a16:creationId xmlns:a16="http://schemas.microsoft.com/office/drawing/2014/main" id="{99A81A14-ECF7-447F-AE65-CE7BF0BD42D2}"/>
              </a:ext>
            </a:extLst>
          </p:cNvPr>
          <p:cNvPicPr>
            <a:picLocks noChangeAspect="1"/>
          </p:cNvPicPr>
          <p:nvPr/>
        </p:nvPicPr>
        <p:blipFill>
          <a:blip r:embed="rId4"/>
          <a:stretch>
            <a:fillRect/>
          </a:stretch>
        </p:blipFill>
        <p:spPr>
          <a:xfrm>
            <a:off x="3924473" y="3660688"/>
            <a:ext cx="1005516" cy="720000"/>
          </a:xfrm>
          <a:prstGeom prst="rect">
            <a:avLst/>
          </a:prstGeom>
        </p:spPr>
      </p:pic>
      <p:pic>
        <p:nvPicPr>
          <p:cNvPr id="54" name="図 53">
            <a:extLst>
              <a:ext uri="{FF2B5EF4-FFF2-40B4-BE49-F238E27FC236}">
                <a16:creationId xmlns:a16="http://schemas.microsoft.com/office/drawing/2014/main" id="{6366B36B-31F0-4ACD-ADEC-A0D83DD3FB80}"/>
              </a:ext>
            </a:extLst>
          </p:cNvPr>
          <p:cNvPicPr>
            <a:picLocks noChangeAspect="1"/>
          </p:cNvPicPr>
          <p:nvPr/>
        </p:nvPicPr>
        <p:blipFill>
          <a:blip r:embed="rId5"/>
          <a:stretch>
            <a:fillRect/>
          </a:stretch>
        </p:blipFill>
        <p:spPr>
          <a:xfrm>
            <a:off x="2850752" y="2940688"/>
            <a:ext cx="767045" cy="1080000"/>
          </a:xfrm>
          <a:prstGeom prst="rect">
            <a:avLst/>
          </a:prstGeom>
        </p:spPr>
      </p:pic>
      <p:pic>
        <p:nvPicPr>
          <p:cNvPr id="55" name="図 54">
            <a:extLst>
              <a:ext uri="{FF2B5EF4-FFF2-40B4-BE49-F238E27FC236}">
                <a16:creationId xmlns:a16="http://schemas.microsoft.com/office/drawing/2014/main" id="{09F95506-ACE2-4433-8050-52A6B6FBE2D0}"/>
              </a:ext>
            </a:extLst>
          </p:cNvPr>
          <p:cNvPicPr>
            <a:picLocks noChangeAspect="1"/>
          </p:cNvPicPr>
          <p:nvPr/>
        </p:nvPicPr>
        <p:blipFill>
          <a:blip r:embed="rId6"/>
          <a:stretch>
            <a:fillRect/>
          </a:stretch>
        </p:blipFill>
        <p:spPr>
          <a:xfrm>
            <a:off x="3394219" y="4737978"/>
            <a:ext cx="1063037" cy="1080000"/>
          </a:xfrm>
          <a:prstGeom prst="rect">
            <a:avLst/>
          </a:prstGeom>
        </p:spPr>
      </p:pic>
      <p:sp>
        <p:nvSpPr>
          <p:cNvPr id="56" name="タイトル 1">
            <a:extLst>
              <a:ext uri="{FF2B5EF4-FFF2-40B4-BE49-F238E27FC236}">
                <a16:creationId xmlns:a16="http://schemas.microsoft.com/office/drawing/2014/main" id="{BD7002EF-6078-416E-9444-1D4A6BB9D694}"/>
              </a:ext>
            </a:extLst>
          </p:cNvPr>
          <p:cNvSpPr txBox="1">
            <a:spLocks/>
          </p:cNvSpPr>
          <p:nvPr/>
        </p:nvSpPr>
        <p:spPr>
          <a:xfrm>
            <a:off x="429492" y="1817990"/>
            <a:ext cx="11152908" cy="48490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en-US" altLang="ja-JP" sz="3600" b="1" dirty="0">
                <a:solidFill>
                  <a:srgbClr val="7030A0"/>
                </a:solidFill>
                <a:latin typeface="メイリオ" panose="020B0604030504040204" pitchFamily="50" charset="-128"/>
                <a:ea typeface="メイリオ" panose="020B0604030504040204" pitchFamily="50" charset="-128"/>
              </a:rPr>
              <a:t>【</a:t>
            </a:r>
            <a:r>
              <a:rPr lang="ja-JP" altLang="en-US" sz="3600" b="1" dirty="0">
                <a:solidFill>
                  <a:srgbClr val="7030A0"/>
                </a:solidFill>
                <a:latin typeface="メイリオ" panose="020B0604030504040204" pitchFamily="50" charset="-128"/>
                <a:ea typeface="メイリオ" panose="020B0604030504040204" pitchFamily="50" charset="-128"/>
              </a:rPr>
              <a:t>会社の中だけでは解決できない課題がある</a:t>
            </a:r>
            <a:r>
              <a:rPr lang="en-US" altLang="ja-JP" sz="3600" b="1" dirty="0">
                <a:solidFill>
                  <a:srgbClr val="7030A0"/>
                </a:solidFill>
                <a:latin typeface="メイリオ" panose="020B0604030504040204" pitchFamily="50" charset="-128"/>
                <a:ea typeface="メイリオ" panose="020B0604030504040204" pitchFamily="50" charset="-128"/>
              </a:rPr>
              <a:t>】</a:t>
            </a:r>
            <a:endParaRPr lang="ja-JP" altLang="en-US" sz="3600" b="1" dirty="0">
              <a:solidFill>
                <a:srgbClr val="7030A0"/>
              </a:solidFill>
              <a:latin typeface="メイリオ" panose="020B0604030504040204" pitchFamily="50" charset="-128"/>
              <a:ea typeface="メイリオ" panose="020B0604030504040204" pitchFamily="50" charset="-128"/>
            </a:endParaRPr>
          </a:p>
        </p:txBody>
      </p:sp>
      <p:pic>
        <p:nvPicPr>
          <p:cNvPr id="57" name="図 56">
            <a:extLst>
              <a:ext uri="{FF2B5EF4-FFF2-40B4-BE49-F238E27FC236}">
                <a16:creationId xmlns:a16="http://schemas.microsoft.com/office/drawing/2014/main" id="{4D8F68ED-9898-4806-AD39-4EFC47DBA2D4}"/>
              </a:ext>
            </a:extLst>
          </p:cNvPr>
          <p:cNvPicPr>
            <a:picLocks noChangeAspect="1"/>
          </p:cNvPicPr>
          <p:nvPr/>
        </p:nvPicPr>
        <p:blipFill>
          <a:blip r:embed="rId7"/>
          <a:stretch>
            <a:fillRect/>
          </a:stretch>
        </p:blipFill>
        <p:spPr>
          <a:xfrm>
            <a:off x="2174727" y="4688695"/>
            <a:ext cx="881380" cy="1080000"/>
          </a:xfrm>
          <a:prstGeom prst="rect">
            <a:avLst/>
          </a:prstGeom>
        </p:spPr>
      </p:pic>
      <p:sp>
        <p:nvSpPr>
          <p:cNvPr id="58" name="楕円 57">
            <a:extLst>
              <a:ext uri="{FF2B5EF4-FFF2-40B4-BE49-F238E27FC236}">
                <a16:creationId xmlns:a16="http://schemas.microsoft.com/office/drawing/2014/main" id="{31983682-8148-425D-BB5A-BFBFA6686A18}"/>
              </a:ext>
            </a:extLst>
          </p:cNvPr>
          <p:cNvSpPr/>
          <p:nvPr/>
        </p:nvSpPr>
        <p:spPr>
          <a:xfrm>
            <a:off x="1766250" y="2936699"/>
            <a:ext cx="3162491" cy="3162491"/>
          </a:xfrm>
          <a:prstGeom prst="ellips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タイトル 1">
            <a:extLst>
              <a:ext uri="{FF2B5EF4-FFF2-40B4-BE49-F238E27FC236}">
                <a16:creationId xmlns:a16="http://schemas.microsoft.com/office/drawing/2014/main" id="{C6BFF411-3889-483B-BA4C-0799ADAD719A}"/>
              </a:ext>
            </a:extLst>
          </p:cNvPr>
          <p:cNvSpPr txBox="1">
            <a:spLocks/>
          </p:cNvSpPr>
          <p:nvPr/>
        </p:nvSpPr>
        <p:spPr>
          <a:xfrm>
            <a:off x="1314286" y="3586368"/>
            <a:ext cx="377135" cy="67777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latin typeface="メイリオ" panose="020B0604030504040204" pitchFamily="50" charset="-128"/>
                <a:ea typeface="メイリオ" panose="020B0604030504040204" pitchFamily="50" charset="-128"/>
              </a:rPr>
              <a:t>税金</a:t>
            </a:r>
          </a:p>
        </p:txBody>
      </p:sp>
      <p:sp>
        <p:nvSpPr>
          <p:cNvPr id="60" name="タイトル 1">
            <a:extLst>
              <a:ext uri="{FF2B5EF4-FFF2-40B4-BE49-F238E27FC236}">
                <a16:creationId xmlns:a16="http://schemas.microsoft.com/office/drawing/2014/main" id="{6B006FB5-09FD-4228-9645-E17D6BC80B0A}"/>
              </a:ext>
            </a:extLst>
          </p:cNvPr>
          <p:cNvSpPr txBox="1">
            <a:spLocks/>
          </p:cNvSpPr>
          <p:nvPr/>
        </p:nvSpPr>
        <p:spPr>
          <a:xfrm>
            <a:off x="2923147" y="2569557"/>
            <a:ext cx="1154757" cy="36714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latin typeface="メイリオ" panose="020B0604030504040204" pitchFamily="50" charset="-128"/>
                <a:ea typeface="メイリオ" panose="020B0604030504040204" pitchFamily="50" charset="-128"/>
              </a:rPr>
              <a:t>年金</a:t>
            </a:r>
          </a:p>
        </p:txBody>
      </p:sp>
      <p:sp>
        <p:nvSpPr>
          <p:cNvPr id="61" name="タイトル 1">
            <a:extLst>
              <a:ext uri="{FF2B5EF4-FFF2-40B4-BE49-F238E27FC236}">
                <a16:creationId xmlns:a16="http://schemas.microsoft.com/office/drawing/2014/main" id="{A59D74F2-C8F2-4FF7-ABA8-7EB0172F1BD2}"/>
              </a:ext>
            </a:extLst>
          </p:cNvPr>
          <p:cNvSpPr txBox="1">
            <a:spLocks/>
          </p:cNvSpPr>
          <p:nvPr/>
        </p:nvSpPr>
        <p:spPr>
          <a:xfrm>
            <a:off x="4946800" y="3677016"/>
            <a:ext cx="533118" cy="793624"/>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latin typeface="メイリオ" panose="020B0604030504040204" pitchFamily="50" charset="-128"/>
                <a:ea typeface="メイリオ" panose="020B0604030504040204" pitchFamily="50" charset="-128"/>
              </a:rPr>
              <a:t>医療</a:t>
            </a:r>
          </a:p>
        </p:txBody>
      </p:sp>
      <p:sp>
        <p:nvSpPr>
          <p:cNvPr id="62" name="タイトル 1">
            <a:extLst>
              <a:ext uri="{FF2B5EF4-FFF2-40B4-BE49-F238E27FC236}">
                <a16:creationId xmlns:a16="http://schemas.microsoft.com/office/drawing/2014/main" id="{EE0B4279-D658-49CA-AE16-6F551115F451}"/>
              </a:ext>
            </a:extLst>
          </p:cNvPr>
          <p:cNvSpPr txBox="1">
            <a:spLocks/>
          </p:cNvSpPr>
          <p:nvPr/>
        </p:nvSpPr>
        <p:spPr>
          <a:xfrm>
            <a:off x="3949452" y="5910693"/>
            <a:ext cx="1154757" cy="36714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latin typeface="メイリオ" panose="020B0604030504040204" pitchFamily="50" charset="-128"/>
                <a:ea typeface="メイリオ" panose="020B0604030504040204" pitchFamily="50" charset="-128"/>
              </a:rPr>
              <a:t>介護</a:t>
            </a:r>
          </a:p>
        </p:txBody>
      </p:sp>
      <p:sp>
        <p:nvSpPr>
          <p:cNvPr id="63" name="タイトル 1">
            <a:extLst>
              <a:ext uri="{FF2B5EF4-FFF2-40B4-BE49-F238E27FC236}">
                <a16:creationId xmlns:a16="http://schemas.microsoft.com/office/drawing/2014/main" id="{16087C00-3C2F-4FE0-A295-868F5015DA47}"/>
              </a:ext>
            </a:extLst>
          </p:cNvPr>
          <p:cNvSpPr txBox="1">
            <a:spLocks/>
          </p:cNvSpPr>
          <p:nvPr/>
        </p:nvSpPr>
        <p:spPr>
          <a:xfrm>
            <a:off x="1765002" y="5888642"/>
            <a:ext cx="1154757" cy="36714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2000" dirty="0">
                <a:latin typeface="メイリオ" panose="020B0604030504040204" pitchFamily="50" charset="-128"/>
                <a:ea typeface="メイリオ" panose="020B0604030504040204" pitchFamily="50" charset="-128"/>
              </a:rPr>
              <a:t>子育て</a:t>
            </a:r>
          </a:p>
        </p:txBody>
      </p:sp>
      <p:sp>
        <p:nvSpPr>
          <p:cNvPr id="64" name="タイトル 1">
            <a:extLst>
              <a:ext uri="{FF2B5EF4-FFF2-40B4-BE49-F238E27FC236}">
                <a16:creationId xmlns:a16="http://schemas.microsoft.com/office/drawing/2014/main" id="{8F7D12FE-1116-4F92-8B3C-3769A384DBF7}"/>
              </a:ext>
            </a:extLst>
          </p:cNvPr>
          <p:cNvSpPr txBox="1">
            <a:spLocks/>
          </p:cNvSpPr>
          <p:nvPr/>
        </p:nvSpPr>
        <p:spPr>
          <a:xfrm>
            <a:off x="9419033" y="3605279"/>
            <a:ext cx="667806" cy="1853643"/>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200" b="1" dirty="0">
                <a:solidFill>
                  <a:srgbClr val="FF0000"/>
                </a:solidFill>
                <a:latin typeface="メイリオ" panose="020B0604030504040204" pitchFamily="50" charset="-128"/>
                <a:ea typeface="メイリオ" panose="020B0604030504040204" pitchFamily="50" charset="-128"/>
              </a:rPr>
              <a:t>労働組合</a:t>
            </a:r>
          </a:p>
        </p:txBody>
      </p:sp>
      <p:sp>
        <p:nvSpPr>
          <p:cNvPr id="65" name="矢印: 右 64">
            <a:extLst>
              <a:ext uri="{FF2B5EF4-FFF2-40B4-BE49-F238E27FC236}">
                <a16:creationId xmlns:a16="http://schemas.microsoft.com/office/drawing/2014/main" id="{374D04DC-0B97-4A27-9DC2-7BEC5F9C49FD}"/>
              </a:ext>
            </a:extLst>
          </p:cNvPr>
          <p:cNvSpPr/>
          <p:nvPr/>
        </p:nvSpPr>
        <p:spPr>
          <a:xfrm flipH="1">
            <a:off x="8726976" y="4264139"/>
            <a:ext cx="673997" cy="4849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矢印: 右 65">
            <a:extLst>
              <a:ext uri="{FF2B5EF4-FFF2-40B4-BE49-F238E27FC236}">
                <a16:creationId xmlns:a16="http://schemas.microsoft.com/office/drawing/2014/main" id="{346D41A0-664C-4099-A61F-32B13E1A2C7C}"/>
              </a:ext>
            </a:extLst>
          </p:cNvPr>
          <p:cNvSpPr/>
          <p:nvPr/>
        </p:nvSpPr>
        <p:spPr>
          <a:xfrm flipH="1">
            <a:off x="5104209" y="4264139"/>
            <a:ext cx="673997" cy="4849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タイトル 1">
            <a:extLst>
              <a:ext uri="{FF2B5EF4-FFF2-40B4-BE49-F238E27FC236}">
                <a16:creationId xmlns:a16="http://schemas.microsoft.com/office/drawing/2014/main" id="{92263CF8-2120-45EA-A3FC-5CC403D09314}"/>
              </a:ext>
            </a:extLst>
          </p:cNvPr>
          <p:cNvSpPr txBox="1">
            <a:spLocks/>
          </p:cNvSpPr>
          <p:nvPr/>
        </p:nvSpPr>
        <p:spPr>
          <a:xfrm>
            <a:off x="5895278" y="5045124"/>
            <a:ext cx="1154757" cy="36714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メイリオ" panose="020B0604030504040204" pitchFamily="50" charset="-128"/>
                <a:ea typeface="メイリオ" panose="020B0604030504040204" pitchFamily="50" charset="-128"/>
              </a:rPr>
              <a:t>連合</a:t>
            </a:r>
          </a:p>
        </p:txBody>
      </p:sp>
      <p:sp>
        <p:nvSpPr>
          <p:cNvPr id="68" name="タイトル 1">
            <a:extLst>
              <a:ext uri="{FF2B5EF4-FFF2-40B4-BE49-F238E27FC236}">
                <a16:creationId xmlns:a16="http://schemas.microsoft.com/office/drawing/2014/main" id="{23B39607-F24B-4A30-9D66-8A0E65DED85E}"/>
              </a:ext>
            </a:extLst>
          </p:cNvPr>
          <p:cNvSpPr txBox="1">
            <a:spLocks/>
          </p:cNvSpPr>
          <p:nvPr/>
        </p:nvSpPr>
        <p:spPr>
          <a:xfrm>
            <a:off x="7595878" y="5045124"/>
            <a:ext cx="1154757" cy="36714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bg1"/>
                </a:solidFill>
                <a:latin typeface="メイリオ" panose="020B0604030504040204" pitchFamily="50" charset="-128"/>
                <a:ea typeface="メイリオ" panose="020B0604030504040204" pitchFamily="50" charset="-128"/>
              </a:rPr>
              <a:t>産別</a:t>
            </a:r>
          </a:p>
        </p:txBody>
      </p:sp>
      <p:sp>
        <p:nvSpPr>
          <p:cNvPr id="69" name="タイトル 1">
            <a:extLst>
              <a:ext uri="{FF2B5EF4-FFF2-40B4-BE49-F238E27FC236}">
                <a16:creationId xmlns:a16="http://schemas.microsoft.com/office/drawing/2014/main" id="{1691A7E2-3512-44D2-BB2B-E7779E5D2AD7}"/>
              </a:ext>
            </a:extLst>
          </p:cNvPr>
          <p:cNvSpPr txBox="1">
            <a:spLocks/>
          </p:cNvSpPr>
          <p:nvPr/>
        </p:nvSpPr>
        <p:spPr>
          <a:xfrm>
            <a:off x="6722225" y="3513849"/>
            <a:ext cx="1154757" cy="367142"/>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latin typeface="メイリオ" panose="020B0604030504040204" pitchFamily="50" charset="-128"/>
                <a:ea typeface="メイリオ" panose="020B0604030504040204" pitchFamily="50" charset="-128"/>
              </a:rPr>
              <a:t>政治</a:t>
            </a:r>
          </a:p>
        </p:txBody>
      </p:sp>
      <p:sp>
        <p:nvSpPr>
          <p:cNvPr id="70" name="タイトル 1">
            <a:extLst>
              <a:ext uri="{FF2B5EF4-FFF2-40B4-BE49-F238E27FC236}">
                <a16:creationId xmlns:a16="http://schemas.microsoft.com/office/drawing/2014/main" id="{8D176120-F822-48D8-909B-AC8516E69267}"/>
              </a:ext>
            </a:extLst>
          </p:cNvPr>
          <p:cNvSpPr txBox="1">
            <a:spLocks/>
          </p:cNvSpPr>
          <p:nvPr/>
        </p:nvSpPr>
        <p:spPr>
          <a:xfrm>
            <a:off x="5013581" y="2753340"/>
            <a:ext cx="4881717" cy="48490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accent2">
                    <a:lumMod val="75000"/>
                  </a:schemeClr>
                </a:solidFill>
                <a:latin typeface="メイリオ" panose="020B0604030504040204" pitchFamily="50" charset="-128"/>
                <a:ea typeface="メイリオ" panose="020B0604030504040204" pitchFamily="50" charset="-128"/>
              </a:rPr>
              <a:t>生活の政策課題を解決したい</a:t>
            </a:r>
          </a:p>
        </p:txBody>
      </p:sp>
      <p:sp>
        <p:nvSpPr>
          <p:cNvPr id="71" name="タイトル 1">
            <a:extLst>
              <a:ext uri="{FF2B5EF4-FFF2-40B4-BE49-F238E27FC236}">
                <a16:creationId xmlns:a16="http://schemas.microsoft.com/office/drawing/2014/main" id="{75006A2A-DDA8-435B-B3F6-64E00612175A}"/>
              </a:ext>
            </a:extLst>
          </p:cNvPr>
          <p:cNvSpPr txBox="1">
            <a:spLocks/>
          </p:cNvSpPr>
          <p:nvPr/>
        </p:nvSpPr>
        <p:spPr>
          <a:xfrm>
            <a:off x="5013581" y="5910693"/>
            <a:ext cx="4881717" cy="48490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chemeClr val="accent2">
                    <a:lumMod val="75000"/>
                  </a:schemeClr>
                </a:solidFill>
                <a:latin typeface="メイリオ" panose="020B0604030504040204" pitchFamily="50" charset="-128"/>
                <a:ea typeface="メイリオ" panose="020B0604030504040204" pitchFamily="50" charset="-128"/>
              </a:rPr>
              <a:t>住みよい国・地域にしたい</a:t>
            </a:r>
          </a:p>
        </p:txBody>
      </p:sp>
      <p:sp>
        <p:nvSpPr>
          <p:cNvPr id="25" name="スライド番号プレースホルダー 5">
            <a:extLst>
              <a:ext uri="{FF2B5EF4-FFF2-40B4-BE49-F238E27FC236}">
                <a16:creationId xmlns:a16="http://schemas.microsoft.com/office/drawing/2014/main" id="{60B5B3AF-9245-40C9-8CDD-8A879554C993}"/>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4</a:t>
            </a:fld>
            <a:endParaRPr lang="en-US" sz="1800" dirty="0">
              <a:solidFill>
                <a:schemeClr val="tx1"/>
              </a:solidFill>
            </a:endParaRPr>
          </a:p>
        </p:txBody>
      </p:sp>
      <p:sp>
        <p:nvSpPr>
          <p:cNvPr id="28" name="四角形: 1 つの角を切り取る 27">
            <a:extLst>
              <a:ext uri="{FF2B5EF4-FFF2-40B4-BE49-F238E27FC236}">
                <a16:creationId xmlns:a16="http://schemas.microsoft.com/office/drawing/2014/main" id="{A57E8227-01F5-4FBC-961D-14C416080D4A}"/>
              </a:ext>
            </a:extLst>
          </p:cNvPr>
          <p:cNvSpPr/>
          <p:nvPr/>
        </p:nvSpPr>
        <p:spPr>
          <a:xfrm flipH="1">
            <a:off x="2377226" y="1164850"/>
            <a:ext cx="9814774" cy="55218"/>
          </a:xfrm>
          <a:prstGeom prst="snip1Rect">
            <a:avLst>
              <a:gd name="adj" fmla="val 50000"/>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84220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FD275CB9-189F-400C-8E35-C5D8B35E5092}"/>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ext Box 5">
            <a:extLst>
              <a:ext uri="{FF2B5EF4-FFF2-40B4-BE49-F238E27FC236}">
                <a16:creationId xmlns:a16="http://schemas.microsoft.com/office/drawing/2014/main" id="{FF7C8589-C968-46F2-8EC5-C06EB9D9EEE9}"/>
              </a:ext>
            </a:extLst>
          </p:cNvPr>
          <p:cNvSpPr txBox="1">
            <a:spLocks noChangeArrowheads="1"/>
          </p:cNvSpPr>
          <p:nvPr/>
        </p:nvSpPr>
        <p:spPr bwMode="auto">
          <a:xfrm>
            <a:off x="101011" y="89196"/>
            <a:ext cx="998582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２．加入制度の種類</a:t>
            </a:r>
          </a:p>
        </p:txBody>
      </p:sp>
      <p:sp>
        <p:nvSpPr>
          <p:cNvPr id="3" name="タイトル 1">
            <a:extLst>
              <a:ext uri="{FF2B5EF4-FFF2-40B4-BE49-F238E27FC236}">
                <a16:creationId xmlns:a16="http://schemas.microsoft.com/office/drawing/2014/main" id="{136D218C-D036-4A2D-A29D-DA11E234E33A}"/>
              </a:ext>
            </a:extLst>
          </p:cNvPr>
          <p:cNvSpPr txBox="1">
            <a:spLocks/>
          </p:cNvSpPr>
          <p:nvPr/>
        </p:nvSpPr>
        <p:spPr>
          <a:xfrm>
            <a:off x="221673" y="953956"/>
            <a:ext cx="5818909" cy="553603"/>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200" b="1" dirty="0">
                <a:solidFill>
                  <a:schemeClr val="tx1">
                    <a:lumMod val="95000"/>
                    <a:lumOff val="5000"/>
                  </a:schemeClr>
                </a:solidFill>
                <a:latin typeface="メイリオ" panose="020B0604030504040204" pitchFamily="50" charset="-128"/>
                <a:ea typeface="メイリオ" panose="020B0604030504040204" pitchFamily="50" charset="-128"/>
              </a:rPr>
              <a:t>私たちの労働組合は</a:t>
            </a:r>
            <a:r>
              <a:rPr lang="ja-JP" altLang="en-US" sz="3200" b="1" dirty="0">
                <a:latin typeface="メイリオ" panose="020B0604030504040204" pitchFamily="50" charset="-128"/>
                <a:ea typeface="メイリオ" panose="020B0604030504040204" pitchFamily="50" charset="-128"/>
              </a:rPr>
              <a:t>･･･</a:t>
            </a:r>
          </a:p>
        </p:txBody>
      </p:sp>
      <p:graphicFrame>
        <p:nvGraphicFramePr>
          <p:cNvPr id="7" name="表 6">
            <a:extLst>
              <a:ext uri="{FF2B5EF4-FFF2-40B4-BE49-F238E27FC236}">
                <a16:creationId xmlns:a16="http://schemas.microsoft.com/office/drawing/2014/main" id="{7987C618-E3DD-4006-AB77-C9C1491C0236}"/>
              </a:ext>
            </a:extLst>
          </p:cNvPr>
          <p:cNvGraphicFramePr>
            <a:graphicFrameLocks noGrp="1"/>
          </p:cNvGraphicFramePr>
          <p:nvPr>
            <p:extLst>
              <p:ext uri="{D42A27DB-BD31-4B8C-83A1-F6EECF244321}">
                <p14:modId xmlns:p14="http://schemas.microsoft.com/office/powerpoint/2010/main" val="278419678"/>
              </p:ext>
            </p:extLst>
          </p:nvPr>
        </p:nvGraphicFramePr>
        <p:xfrm>
          <a:off x="221673" y="1567448"/>
          <a:ext cx="11679391" cy="4711432"/>
        </p:xfrm>
        <a:graphic>
          <a:graphicData uri="http://schemas.openxmlformats.org/drawingml/2006/table">
            <a:tbl>
              <a:tblPr firstRow="1" bandRow="1">
                <a:tableStyleId>{5C22544A-7EE6-4342-B048-85BDC9FD1C3A}</a:tableStyleId>
              </a:tblPr>
              <a:tblGrid>
                <a:gridCol w="443345">
                  <a:extLst>
                    <a:ext uri="{9D8B030D-6E8A-4147-A177-3AD203B41FA5}">
                      <a16:colId xmlns:a16="http://schemas.microsoft.com/office/drawing/2014/main" val="1191572738"/>
                    </a:ext>
                  </a:extLst>
                </a:gridCol>
                <a:gridCol w="3338946">
                  <a:extLst>
                    <a:ext uri="{9D8B030D-6E8A-4147-A177-3AD203B41FA5}">
                      <a16:colId xmlns:a16="http://schemas.microsoft.com/office/drawing/2014/main" val="743127250"/>
                    </a:ext>
                  </a:extLst>
                </a:gridCol>
                <a:gridCol w="7897100">
                  <a:extLst>
                    <a:ext uri="{9D8B030D-6E8A-4147-A177-3AD203B41FA5}">
                      <a16:colId xmlns:a16="http://schemas.microsoft.com/office/drawing/2014/main" val="1964102853"/>
                    </a:ext>
                  </a:extLst>
                </a:gridCol>
              </a:tblGrid>
              <a:tr h="870952">
                <a:tc>
                  <a:txBody>
                    <a:bodyPr/>
                    <a:lstStyle/>
                    <a:p>
                      <a:endParaRPr kumimoji="1" lang="ja-JP" altLang="en-US" sz="2400" b="1" dirty="0">
                        <a:solidFill>
                          <a:schemeClr val="tx1"/>
                        </a:solidFill>
                        <a:latin typeface="メイリオ" panose="020B0604030504040204" pitchFamily="50" charset="-128"/>
                        <a:ea typeface="メイリオ" panose="020B0604030504040204" pitchFamily="50" charset="-128"/>
                      </a:endParaRPr>
                    </a:p>
                  </a:txBody>
                  <a:tcPr anchor="ctr">
                    <a:solidFill>
                      <a:schemeClr val="accent2">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dirty="0">
                          <a:solidFill>
                            <a:schemeClr val="tx1"/>
                          </a:solidFill>
                          <a:latin typeface="メイリオ" panose="020B0604030504040204" pitchFamily="50" charset="-128"/>
                          <a:ea typeface="メイリオ" panose="020B0604030504040204" pitchFamily="50" charset="-128"/>
                        </a:rPr>
                        <a:t>オープンショップ制</a:t>
                      </a:r>
                    </a:p>
                  </a:txBody>
                  <a:tcPr anchor="ctr">
                    <a:solidFill>
                      <a:schemeClr val="accent2">
                        <a:lumMod val="60000"/>
                        <a:lumOff val="40000"/>
                      </a:schemeClr>
                    </a:solidFill>
                  </a:tcPr>
                </a:tc>
                <a:tc>
                  <a:txBody>
                    <a:bodyPr/>
                    <a:lstStyle/>
                    <a:p>
                      <a:r>
                        <a:rPr kumimoji="1" lang="ja-JP" altLang="en-US" sz="2400" b="1" dirty="0">
                          <a:solidFill>
                            <a:schemeClr val="tx1"/>
                          </a:solidFill>
                          <a:latin typeface="メイリオ" panose="020B0604030504040204" pitchFamily="50" charset="-128"/>
                          <a:ea typeface="メイリオ" panose="020B0604030504040204" pitchFamily="50" charset="-128"/>
                        </a:rPr>
                        <a:t>労働組合への加入は、労働者の意思に委ねられる。</a:t>
                      </a:r>
                      <a:endParaRPr kumimoji="1" lang="en-US" altLang="ja-JP" sz="2400" b="1" dirty="0">
                        <a:solidFill>
                          <a:schemeClr val="tx1"/>
                        </a:solidFill>
                        <a:latin typeface="メイリオ" panose="020B0604030504040204" pitchFamily="50" charset="-128"/>
                        <a:ea typeface="メイリオ" panose="020B0604030504040204" pitchFamily="50" charset="-128"/>
                      </a:endParaRPr>
                    </a:p>
                    <a:p>
                      <a:r>
                        <a:rPr kumimoji="1" lang="ja-JP" altLang="en-US" sz="2400" b="1" dirty="0">
                          <a:solidFill>
                            <a:srgbClr val="FF0000"/>
                          </a:solidFill>
                          <a:latin typeface="メイリオ" panose="020B0604030504040204" pitchFamily="50" charset="-128"/>
                          <a:ea typeface="メイリオ" panose="020B0604030504040204" pitchFamily="50" charset="-128"/>
                        </a:rPr>
                        <a:t>任意加入</a:t>
                      </a:r>
                      <a:r>
                        <a:rPr kumimoji="1" lang="ja-JP" altLang="en-US" sz="2400" b="1" dirty="0">
                          <a:solidFill>
                            <a:schemeClr val="tx1"/>
                          </a:solidFill>
                          <a:latin typeface="メイリオ" panose="020B0604030504040204" pitchFamily="50" charset="-128"/>
                          <a:ea typeface="メイリオ" panose="020B0604030504040204" pitchFamily="50" charset="-128"/>
                        </a:rPr>
                        <a:t>。組織力や交渉力を低下させやすい。</a:t>
                      </a:r>
                    </a:p>
                  </a:txBody>
                  <a:tcPr anchor="ctr">
                    <a:solidFill>
                      <a:schemeClr val="accent2">
                        <a:lumMod val="60000"/>
                        <a:lumOff val="40000"/>
                      </a:schemeClr>
                    </a:solidFill>
                  </a:tcPr>
                </a:tc>
                <a:extLst>
                  <a:ext uri="{0D108BD9-81ED-4DB2-BD59-A6C34878D82A}">
                    <a16:rowId xmlns:a16="http://schemas.microsoft.com/office/drawing/2014/main" val="4128829757"/>
                  </a:ext>
                </a:extLst>
              </a:tr>
              <a:tr h="1734958">
                <a:tc>
                  <a:txBody>
                    <a:bodyPr/>
                    <a:lstStyle/>
                    <a:p>
                      <a:r>
                        <a:rPr kumimoji="1" lang="ja-JP" altLang="en-US" sz="2400" b="1" dirty="0">
                          <a:latin typeface="メイリオ" panose="020B0604030504040204" pitchFamily="50" charset="-128"/>
                          <a:ea typeface="メイリオ" panose="020B0604030504040204" pitchFamily="50" charset="-128"/>
                        </a:rPr>
                        <a:t>●</a:t>
                      </a:r>
                    </a:p>
                  </a:txBody>
                  <a:tcPr anchor="ctr">
                    <a:solidFill>
                      <a:schemeClr val="accent3">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dirty="0">
                          <a:latin typeface="メイリオ" panose="020B0604030504040204" pitchFamily="50" charset="-128"/>
                          <a:ea typeface="メイリオ" panose="020B0604030504040204" pitchFamily="50" charset="-128"/>
                        </a:rPr>
                        <a:t>ユニオンショップ制</a:t>
                      </a:r>
                    </a:p>
                  </a:txBody>
                  <a:tcPr anchor="ctr">
                    <a:solidFill>
                      <a:schemeClr val="accent3">
                        <a:lumMod val="60000"/>
                        <a:lumOff val="40000"/>
                      </a:schemeClr>
                    </a:solidFill>
                  </a:tcPr>
                </a:tc>
                <a:tc>
                  <a:txBody>
                    <a:bodyPr/>
                    <a:lstStyle/>
                    <a:p>
                      <a:r>
                        <a:rPr kumimoji="1" lang="ja-JP" altLang="en-US" sz="2400" b="1" dirty="0">
                          <a:latin typeface="メイリオ" panose="020B0604030504040204" pitchFamily="50" charset="-128"/>
                          <a:ea typeface="メイリオ" panose="020B0604030504040204" pitchFamily="50" charset="-128"/>
                        </a:rPr>
                        <a:t>会社がその労働者を採用後、その労働者は</a:t>
                      </a:r>
                      <a:r>
                        <a:rPr kumimoji="1" lang="ja-JP" altLang="en-US" sz="2400" b="1" dirty="0">
                          <a:solidFill>
                            <a:srgbClr val="FF0000"/>
                          </a:solidFill>
                          <a:latin typeface="メイリオ" panose="020B0604030504040204" pitchFamily="50" charset="-128"/>
                          <a:ea typeface="メイリオ" panose="020B0604030504040204" pitchFamily="50" charset="-128"/>
                        </a:rPr>
                        <a:t>労働組合に加入しなければならない</a:t>
                      </a:r>
                      <a:r>
                        <a:rPr kumimoji="1" lang="ja-JP" altLang="en-US" sz="2400" b="1" dirty="0">
                          <a:latin typeface="メイリオ" panose="020B0604030504040204" pitchFamily="50" charset="-128"/>
                          <a:ea typeface="メイリオ" panose="020B0604030504040204" pitchFamily="50" charset="-128"/>
                        </a:rPr>
                        <a:t>。</a:t>
                      </a:r>
                      <a:endParaRPr kumimoji="1" lang="en-US" altLang="ja-JP" sz="2400" b="1" dirty="0">
                        <a:latin typeface="メイリオ" panose="020B0604030504040204" pitchFamily="50" charset="-128"/>
                        <a:ea typeface="メイリオ" panose="020B0604030504040204" pitchFamily="50" charset="-128"/>
                      </a:endParaRPr>
                    </a:p>
                    <a:p>
                      <a:r>
                        <a:rPr kumimoji="1" lang="ja-JP" altLang="en-US" sz="2400" b="1" dirty="0">
                          <a:latin typeface="メイリオ" panose="020B0604030504040204" pitchFamily="50" charset="-128"/>
                          <a:ea typeface="メイリオ" panose="020B0604030504040204" pitchFamily="50" charset="-128"/>
                        </a:rPr>
                        <a:t>会社は労働組合に加入しない労働者や、組合員ではなくなった労働者を解雇しなければならない。</a:t>
                      </a:r>
                      <a:endParaRPr kumimoji="1" lang="en-US" altLang="ja-JP" sz="2400" b="1" dirty="0">
                        <a:latin typeface="メイリオ" panose="020B0604030504040204" pitchFamily="50" charset="-128"/>
                        <a:ea typeface="メイリオ" panose="020B0604030504040204" pitchFamily="50" charset="-128"/>
                      </a:endParaRPr>
                    </a:p>
                    <a:p>
                      <a:r>
                        <a:rPr kumimoji="1" lang="ja-JP" altLang="en-US" sz="2400" b="1" dirty="0">
                          <a:latin typeface="メイリオ" panose="020B0604030504040204" pitchFamily="50" charset="-128"/>
                          <a:ea typeface="メイリオ" panose="020B0604030504040204" pitchFamily="50" charset="-128"/>
                        </a:rPr>
                        <a:t>ユシ協定とも言う。</a:t>
                      </a:r>
                    </a:p>
                  </a:txBody>
                  <a:tcPr anchor="ctr">
                    <a:solidFill>
                      <a:schemeClr val="accent3">
                        <a:lumMod val="60000"/>
                        <a:lumOff val="40000"/>
                      </a:schemeClr>
                    </a:solidFill>
                  </a:tcPr>
                </a:tc>
                <a:extLst>
                  <a:ext uri="{0D108BD9-81ED-4DB2-BD59-A6C34878D82A}">
                    <a16:rowId xmlns:a16="http://schemas.microsoft.com/office/drawing/2014/main" val="3284980590"/>
                  </a:ext>
                </a:extLst>
              </a:tr>
              <a:tr h="1308756">
                <a:tc>
                  <a:txBody>
                    <a:bodyPr/>
                    <a:lstStyle/>
                    <a:p>
                      <a:endParaRPr kumimoji="1" lang="ja-JP" altLang="en-US" sz="2400" b="1" dirty="0">
                        <a:latin typeface="メイリオ" panose="020B0604030504040204" pitchFamily="50" charset="-128"/>
                        <a:ea typeface="メイリオ" panose="020B0604030504040204" pitchFamily="50" charset="-128"/>
                      </a:endParaRPr>
                    </a:p>
                  </a:txBody>
                  <a:tcPr anchor="ctr">
                    <a:solidFill>
                      <a:schemeClr val="accent4">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dirty="0">
                          <a:latin typeface="メイリオ" panose="020B0604030504040204" pitchFamily="50" charset="-128"/>
                          <a:ea typeface="メイリオ" panose="020B0604030504040204" pitchFamily="50" charset="-128"/>
                        </a:rPr>
                        <a:t>クローズドショップ制</a:t>
                      </a:r>
                    </a:p>
                  </a:txBody>
                  <a:tcPr anchor="ctr">
                    <a:solidFill>
                      <a:schemeClr val="accent4">
                        <a:lumMod val="60000"/>
                        <a:lumOff val="40000"/>
                      </a:schemeClr>
                    </a:solidFill>
                  </a:tcPr>
                </a:tc>
                <a:tc>
                  <a:txBody>
                    <a:bodyPr/>
                    <a:lstStyle/>
                    <a:p>
                      <a:r>
                        <a:rPr kumimoji="1" lang="ja-JP" altLang="en-US" sz="2400" b="1" dirty="0">
                          <a:latin typeface="メイリオ" panose="020B0604030504040204" pitchFamily="50" charset="-128"/>
                          <a:ea typeface="メイリオ" panose="020B0604030504040204" pitchFamily="50" charset="-128"/>
                        </a:rPr>
                        <a:t>日本には存在しない。（</a:t>
                      </a:r>
                      <a:r>
                        <a:rPr kumimoji="1" lang="en-US" altLang="ja-JP" sz="2400" b="1" dirty="0">
                          <a:latin typeface="メイリオ" panose="020B0604030504040204" pitchFamily="50" charset="-128"/>
                          <a:ea typeface="メイリオ" panose="020B0604030504040204" pitchFamily="50" charset="-128"/>
                        </a:rPr>
                        <a:t>18</a:t>
                      </a:r>
                      <a:r>
                        <a:rPr kumimoji="1" lang="ja-JP" altLang="en-US" sz="2400" b="1" dirty="0">
                          <a:latin typeface="メイリオ" panose="020B0604030504040204" pitchFamily="50" charset="-128"/>
                          <a:ea typeface="メイリオ" panose="020B0604030504040204" pitchFamily="50" charset="-128"/>
                        </a:rPr>
                        <a:t>世紀のイギリスでの産業革命時に労働組合が形成された当初の形態）</a:t>
                      </a:r>
                      <a:endParaRPr kumimoji="1" lang="en-US" altLang="ja-JP" sz="2400" b="1" dirty="0">
                        <a:latin typeface="メイリオ" panose="020B0604030504040204" pitchFamily="50" charset="-128"/>
                        <a:ea typeface="メイリオ" panose="020B0604030504040204" pitchFamily="50" charset="-128"/>
                      </a:endParaRPr>
                    </a:p>
                    <a:p>
                      <a:r>
                        <a:rPr kumimoji="1" lang="ja-JP" altLang="en-US" sz="2400" b="1" dirty="0">
                          <a:latin typeface="メイリオ" panose="020B0604030504040204" pitchFamily="50" charset="-128"/>
                          <a:ea typeface="メイリオ" panose="020B0604030504040204" pitchFamily="50" charset="-128"/>
                        </a:rPr>
                        <a:t>会社は、労働者が</a:t>
                      </a:r>
                      <a:r>
                        <a:rPr kumimoji="1" lang="ja-JP" altLang="en-US" sz="2400" b="1" dirty="0">
                          <a:solidFill>
                            <a:srgbClr val="FF0000"/>
                          </a:solidFill>
                          <a:latin typeface="メイリオ" panose="020B0604030504040204" pitchFamily="50" charset="-128"/>
                          <a:ea typeface="メイリオ" panose="020B0604030504040204" pitchFamily="50" charset="-128"/>
                        </a:rPr>
                        <a:t>特定の労働組合員でなければ採用せず</a:t>
                      </a:r>
                      <a:r>
                        <a:rPr kumimoji="1" lang="ja-JP" altLang="en-US" sz="2400" b="1" dirty="0">
                          <a:latin typeface="メイリオ" panose="020B0604030504040204" pitchFamily="50" charset="-128"/>
                          <a:ea typeface="メイリオ" panose="020B0604030504040204" pitchFamily="50" charset="-128"/>
                        </a:rPr>
                        <a:t>、労働者が当該組合員でなくなったときは、解雇しなければならない。</a:t>
                      </a:r>
                    </a:p>
                  </a:txBody>
                  <a:tcPr anchor="ctr">
                    <a:solidFill>
                      <a:schemeClr val="accent4">
                        <a:lumMod val="60000"/>
                        <a:lumOff val="40000"/>
                      </a:schemeClr>
                    </a:solidFill>
                  </a:tcPr>
                </a:tc>
                <a:extLst>
                  <a:ext uri="{0D108BD9-81ED-4DB2-BD59-A6C34878D82A}">
                    <a16:rowId xmlns:a16="http://schemas.microsoft.com/office/drawing/2014/main" val="898118164"/>
                  </a:ext>
                </a:extLst>
              </a:tr>
            </a:tbl>
          </a:graphicData>
        </a:graphic>
      </p:graphicFrame>
      <p:sp>
        <p:nvSpPr>
          <p:cNvPr id="8" name="Text Box 13">
            <a:extLst>
              <a:ext uri="{FF2B5EF4-FFF2-40B4-BE49-F238E27FC236}">
                <a16:creationId xmlns:a16="http://schemas.microsoft.com/office/drawing/2014/main" id="{68DA3AE4-7277-4601-9D3E-C66A1F3EF3CA}"/>
              </a:ext>
            </a:extLst>
          </p:cNvPr>
          <p:cNvSpPr txBox="1">
            <a:spLocks noChangeArrowheads="1"/>
          </p:cNvSpPr>
          <p:nvPr/>
        </p:nvSpPr>
        <p:spPr bwMode="auto">
          <a:xfrm>
            <a:off x="7291532" y="731085"/>
            <a:ext cx="5219122" cy="919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nSpc>
                <a:spcPts val="3500"/>
              </a:lnSpc>
              <a:spcBef>
                <a:spcPts val="0"/>
              </a:spcBef>
              <a:buNone/>
            </a:pPr>
            <a:r>
              <a:rPr lang="ja-JP" altLang="en-US" sz="2400" b="1" dirty="0">
                <a:solidFill>
                  <a:srgbClr val="FF0000"/>
                </a:solidFill>
                <a:latin typeface="メイリオ" panose="020B0604030504040204" pitchFamily="50" charset="-128"/>
                <a:ea typeface="メイリオ" panose="020B0604030504040204" pitchFamily="50" charset="-128"/>
              </a:rPr>
              <a:t>（自組織の制度の左側に</a:t>
            </a:r>
            <a:endParaRPr lang="en-US" altLang="ja-JP" sz="2400" b="1" dirty="0">
              <a:solidFill>
                <a:srgbClr val="FF0000"/>
              </a:solidFill>
              <a:latin typeface="メイリオ" panose="020B0604030504040204" pitchFamily="50" charset="-128"/>
              <a:ea typeface="メイリオ" panose="020B0604030504040204" pitchFamily="50" charset="-128"/>
            </a:endParaRPr>
          </a:p>
          <a:p>
            <a:pPr>
              <a:lnSpc>
                <a:spcPts val="3500"/>
              </a:lnSpc>
              <a:spcBef>
                <a:spcPts val="0"/>
              </a:spcBef>
              <a:buNone/>
            </a:pPr>
            <a:r>
              <a:rPr lang="ja-JP" altLang="en-US" sz="2400" b="1" dirty="0">
                <a:solidFill>
                  <a:srgbClr val="FF0000"/>
                </a:solidFill>
                <a:latin typeface="メイリオ" panose="020B0604030504040204" pitchFamily="50" charset="-128"/>
                <a:ea typeface="メイリオ" panose="020B0604030504040204" pitchFamily="50" charset="-128"/>
              </a:rPr>
              <a:t>　　マークするなどしてください）</a:t>
            </a:r>
            <a:endParaRPr lang="en-US" altLang="ja-JP" sz="2800" b="1" dirty="0">
              <a:solidFill>
                <a:srgbClr val="FF0000"/>
              </a:solidFill>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95A7764C-45FE-4A01-84AF-1010D038E5D5}"/>
              </a:ext>
            </a:extLst>
          </p:cNvPr>
          <p:cNvSpPr txBox="1">
            <a:spLocks/>
          </p:cNvSpPr>
          <p:nvPr/>
        </p:nvSpPr>
        <p:spPr>
          <a:xfrm>
            <a:off x="1300018" y="6357070"/>
            <a:ext cx="9591964" cy="553603"/>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3200" b="1" dirty="0">
                <a:latin typeface="メイリオ" panose="020B0604030504040204" pitchFamily="50" charset="-128"/>
                <a:ea typeface="メイリオ" panose="020B0604030504040204" pitchFamily="50" charset="-128"/>
              </a:rPr>
              <a:t>･･･で、会社と組合とで協定を締結しています。</a:t>
            </a:r>
          </a:p>
        </p:txBody>
      </p:sp>
      <p:sp>
        <p:nvSpPr>
          <p:cNvPr id="10" name="スライド番号プレースホルダー 5">
            <a:extLst>
              <a:ext uri="{FF2B5EF4-FFF2-40B4-BE49-F238E27FC236}">
                <a16:creationId xmlns:a16="http://schemas.microsoft.com/office/drawing/2014/main" id="{F5B8F85F-3759-4BD6-AF91-07BD163E2934}"/>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5</a:t>
            </a:fld>
            <a:endParaRPr lang="en-US" sz="1800" dirty="0">
              <a:solidFill>
                <a:schemeClr val="tx1"/>
              </a:solidFill>
            </a:endParaRPr>
          </a:p>
        </p:txBody>
      </p:sp>
      <p:sp>
        <p:nvSpPr>
          <p:cNvPr id="4" name="楕円 3">
            <a:extLst>
              <a:ext uri="{FF2B5EF4-FFF2-40B4-BE49-F238E27FC236}">
                <a16:creationId xmlns:a16="http://schemas.microsoft.com/office/drawing/2014/main" id="{B57FDF8B-F083-40BA-939D-4CF3B081658D}"/>
              </a:ext>
            </a:extLst>
          </p:cNvPr>
          <p:cNvSpPr/>
          <p:nvPr/>
        </p:nvSpPr>
        <p:spPr>
          <a:xfrm>
            <a:off x="4900469" y="281278"/>
            <a:ext cx="2507976" cy="11735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Text Box 13">
            <a:extLst>
              <a:ext uri="{FF2B5EF4-FFF2-40B4-BE49-F238E27FC236}">
                <a16:creationId xmlns:a16="http://schemas.microsoft.com/office/drawing/2014/main" id="{0136BA25-B8AC-4F27-B0ED-EED2A06CFAAD}"/>
              </a:ext>
            </a:extLst>
          </p:cNvPr>
          <p:cNvSpPr txBox="1">
            <a:spLocks noChangeArrowheads="1"/>
          </p:cNvSpPr>
          <p:nvPr/>
        </p:nvSpPr>
        <p:spPr bwMode="auto">
          <a:xfrm>
            <a:off x="4900469" y="502157"/>
            <a:ext cx="2705676" cy="899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lnSpc>
                <a:spcPts val="3500"/>
              </a:lnSpc>
              <a:spcBef>
                <a:spcPts val="0"/>
              </a:spcBef>
              <a:buNone/>
            </a:pPr>
            <a:r>
              <a:rPr lang="ja-JP" altLang="en-US" sz="2400" b="1" dirty="0">
                <a:solidFill>
                  <a:schemeClr val="bg1"/>
                </a:solidFill>
                <a:latin typeface="メイリオ" panose="020B0604030504040204" pitchFamily="50" charset="-128"/>
                <a:ea typeface="メイリオ" panose="020B0604030504040204" pitchFamily="50" charset="-128"/>
              </a:rPr>
              <a:t>巻末</a:t>
            </a:r>
            <a:r>
              <a:rPr lang="en-US" altLang="ja-JP" sz="2400" b="1" dirty="0">
                <a:solidFill>
                  <a:schemeClr val="bg1"/>
                </a:solidFill>
                <a:latin typeface="メイリオ" panose="020B0604030504040204" pitchFamily="50" charset="-128"/>
                <a:ea typeface="メイリオ" panose="020B0604030504040204" pitchFamily="50" charset="-128"/>
              </a:rPr>
              <a:t>【</a:t>
            </a:r>
            <a:r>
              <a:rPr lang="ja-JP" altLang="en-US" sz="2400" b="1" dirty="0">
                <a:solidFill>
                  <a:schemeClr val="bg1"/>
                </a:solidFill>
                <a:latin typeface="メイリオ" panose="020B0604030504040204" pitchFamily="50" charset="-128"/>
                <a:ea typeface="メイリオ" panose="020B0604030504040204" pitchFamily="50" charset="-128"/>
              </a:rPr>
              <a:t>用語集</a:t>
            </a:r>
            <a:r>
              <a:rPr lang="en-US" altLang="ja-JP" sz="2400" b="1" dirty="0">
                <a:solidFill>
                  <a:schemeClr val="bg1"/>
                </a:solidFill>
                <a:latin typeface="メイリオ" panose="020B0604030504040204" pitchFamily="50" charset="-128"/>
                <a:ea typeface="メイリオ" panose="020B0604030504040204" pitchFamily="50" charset="-128"/>
              </a:rPr>
              <a:t>】</a:t>
            </a:r>
          </a:p>
          <a:p>
            <a:pPr algn="ctr">
              <a:lnSpc>
                <a:spcPts val="3500"/>
              </a:lnSpc>
              <a:spcBef>
                <a:spcPts val="0"/>
              </a:spcBef>
              <a:buNone/>
            </a:pPr>
            <a:r>
              <a:rPr lang="ja-JP" altLang="en-US" sz="2400" b="1" dirty="0">
                <a:solidFill>
                  <a:schemeClr val="bg1"/>
                </a:solidFill>
                <a:latin typeface="メイリオ" panose="020B0604030504040204" pitchFamily="50" charset="-128"/>
                <a:ea typeface="メイリオ" panose="020B0604030504040204" pitchFamily="50" charset="-128"/>
              </a:rPr>
              <a:t>でも解説！</a:t>
            </a:r>
            <a:endParaRPr lang="en-US" altLang="ja-JP" sz="28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81344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851EC139-BAAB-4278-8CBA-1D2D4E4E1470}"/>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AutoShape 88">
            <a:extLst>
              <a:ext uri="{FF2B5EF4-FFF2-40B4-BE49-F238E27FC236}">
                <a16:creationId xmlns:a16="http://schemas.microsoft.com/office/drawing/2014/main" id="{181EDC6D-BAE1-4D31-B896-08A2FF63365E}"/>
              </a:ext>
            </a:extLst>
          </p:cNvPr>
          <p:cNvSpPr>
            <a:spLocks noChangeArrowheads="1"/>
          </p:cNvSpPr>
          <p:nvPr/>
        </p:nvSpPr>
        <p:spPr bwMode="auto">
          <a:xfrm>
            <a:off x="4683214" y="3964116"/>
            <a:ext cx="1644647" cy="377948"/>
          </a:xfrm>
          <a:prstGeom prst="roundRect">
            <a:avLst>
              <a:gd name="adj" fmla="val 50000"/>
            </a:avLst>
          </a:prstGeom>
          <a:solidFill>
            <a:schemeClr val="accent1">
              <a:lumMod val="20000"/>
              <a:lumOff val="80000"/>
            </a:schemeClr>
          </a:solidFill>
          <a:ln w="2857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1400" b="1" dirty="0">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4" name="角丸四角形 2">
            <a:extLst>
              <a:ext uri="{FF2B5EF4-FFF2-40B4-BE49-F238E27FC236}">
                <a16:creationId xmlns:a16="http://schemas.microsoft.com/office/drawing/2014/main" id="{FE67F461-F98C-49DE-A9D8-A678E21B2862}"/>
              </a:ext>
            </a:extLst>
          </p:cNvPr>
          <p:cNvSpPr/>
          <p:nvPr/>
        </p:nvSpPr>
        <p:spPr bwMode="auto">
          <a:xfrm>
            <a:off x="4089264" y="4831924"/>
            <a:ext cx="6096000" cy="1988073"/>
          </a:xfrm>
          <a:prstGeom prst="roundRect">
            <a:avLst/>
          </a:prstGeom>
          <a:solidFill>
            <a:schemeClr val="accent4">
              <a:lumMod val="60000"/>
              <a:lumOff val="40000"/>
            </a:schemeClr>
          </a:solidFill>
          <a:ln w="9525" cap="flat" cmpd="sng" algn="ctr">
            <a:solidFill>
              <a:schemeClr val="tx1"/>
            </a:solidFill>
            <a:prstDash val="solid"/>
            <a:round/>
            <a:headEnd type="none" w="med" len="med"/>
            <a:tailEnd type="none" w="med" len="med"/>
          </a:ln>
          <a:effectLst/>
          <a:extLst/>
        </p:spPr>
        <p:txBody>
          <a:bodyPr wrap="square" lIns="54000" tIns="10800" rIns="54000" bIns="10800">
            <a:spAutoFit/>
          </a:bodyPr>
          <a:lstStyle/>
          <a:p>
            <a:pPr eaLnBrk="1" hangingPunct="1">
              <a:lnSpc>
                <a:spcPct val="105000"/>
              </a:lnSpc>
              <a:spcBef>
                <a:spcPct val="50000"/>
              </a:spcBef>
              <a:defRPr/>
            </a:pPr>
            <a:r>
              <a:rPr lang="ja-JP" altLang="en-US" sz="2800" b="1" dirty="0">
                <a:solidFill>
                  <a:schemeClr val="tx1">
                    <a:lumMod val="85000"/>
                    <a:lumOff val="15000"/>
                  </a:schemeClr>
                </a:solidFill>
                <a:latin typeface="メイリオ" panose="020B0604030504040204" pitchFamily="50" charset="-128"/>
                <a:ea typeface="メイリオ" panose="020B0604030504040204" pitchFamily="50" charset="-128"/>
              </a:rPr>
              <a:t>　○○労働組合（</a:t>
            </a:r>
            <a:r>
              <a:rPr lang="en-US" altLang="ja-JP" sz="2800" b="1" dirty="0" err="1">
                <a:solidFill>
                  <a:schemeClr val="tx1">
                    <a:lumMod val="85000"/>
                    <a:lumOff val="15000"/>
                  </a:schemeClr>
                </a:solidFill>
                <a:latin typeface="メイリオ" panose="020B0604030504040204" pitchFamily="50" charset="-128"/>
                <a:ea typeface="メイリオ" panose="020B0604030504040204" pitchFamily="50" charset="-128"/>
              </a:rPr>
              <a:t>x,xxx</a:t>
            </a:r>
            <a:r>
              <a:rPr lang="ja-JP" altLang="en-US" sz="2800" b="1" dirty="0">
                <a:solidFill>
                  <a:schemeClr val="tx1">
                    <a:lumMod val="85000"/>
                    <a:lumOff val="15000"/>
                  </a:schemeClr>
                </a:solidFill>
                <a:latin typeface="メイリオ" panose="020B0604030504040204" pitchFamily="50" charset="-128"/>
                <a:ea typeface="メイリオ" panose="020B0604030504040204" pitchFamily="50" charset="-128"/>
              </a:rPr>
              <a:t>人）</a:t>
            </a:r>
            <a:endParaRPr lang="en-US" altLang="ja-JP" sz="2800" b="1" dirty="0">
              <a:solidFill>
                <a:schemeClr val="tx1">
                  <a:lumMod val="85000"/>
                  <a:lumOff val="15000"/>
                </a:schemeClr>
              </a:solidFill>
              <a:latin typeface="メイリオ" panose="020B0604030504040204" pitchFamily="50" charset="-128"/>
              <a:ea typeface="メイリオ" panose="020B0604030504040204" pitchFamily="50" charset="-128"/>
            </a:endParaRPr>
          </a:p>
          <a:p>
            <a:pPr eaLnBrk="1" hangingPunct="1">
              <a:lnSpc>
                <a:spcPct val="105000"/>
              </a:lnSpc>
              <a:spcBef>
                <a:spcPct val="50000"/>
              </a:spcBef>
              <a:defRPr/>
            </a:pPr>
            <a:endParaRPr lang="en-US" altLang="ja-JP" sz="2800" b="1" dirty="0">
              <a:solidFill>
                <a:schemeClr val="tx1">
                  <a:lumMod val="85000"/>
                  <a:lumOff val="15000"/>
                </a:schemeClr>
              </a:solidFill>
              <a:latin typeface="メイリオ" panose="020B0604030504040204" pitchFamily="50" charset="-128"/>
              <a:ea typeface="メイリオ" panose="020B0604030504040204" pitchFamily="50" charset="-128"/>
            </a:endParaRPr>
          </a:p>
          <a:p>
            <a:pPr eaLnBrk="1" hangingPunct="1">
              <a:lnSpc>
                <a:spcPct val="105000"/>
              </a:lnSpc>
              <a:spcBef>
                <a:spcPct val="50000"/>
              </a:spcBef>
              <a:defRPr/>
            </a:pPr>
            <a:endParaRPr lang="en-US" altLang="ja-JP" sz="28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5" name="AutoShape 86">
            <a:extLst>
              <a:ext uri="{FF2B5EF4-FFF2-40B4-BE49-F238E27FC236}">
                <a16:creationId xmlns:a16="http://schemas.microsoft.com/office/drawing/2014/main" id="{7CA6FE1F-A2E2-435A-8F50-88F217CA3BEA}"/>
              </a:ext>
            </a:extLst>
          </p:cNvPr>
          <p:cNvSpPr>
            <a:spLocks noChangeArrowheads="1"/>
          </p:cNvSpPr>
          <p:nvPr/>
        </p:nvSpPr>
        <p:spPr bwMode="auto">
          <a:xfrm>
            <a:off x="4316276" y="810786"/>
            <a:ext cx="2590800" cy="914400"/>
          </a:xfrm>
          <a:prstGeom prst="roundRect">
            <a:avLst>
              <a:gd name="adj" fmla="val 48486"/>
            </a:avLst>
          </a:prstGeom>
          <a:solidFill>
            <a:schemeClr val="accent2"/>
          </a:solidFill>
          <a:ln w="2857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連　合</a:t>
            </a:r>
          </a:p>
          <a:p>
            <a:pPr algn="ct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（約７００万人）</a:t>
            </a:r>
          </a:p>
        </p:txBody>
      </p:sp>
      <p:sp>
        <p:nvSpPr>
          <p:cNvPr id="6" name="AutoShape 85">
            <a:extLst>
              <a:ext uri="{FF2B5EF4-FFF2-40B4-BE49-F238E27FC236}">
                <a16:creationId xmlns:a16="http://schemas.microsoft.com/office/drawing/2014/main" id="{D9591950-EAA2-4B4E-8848-832FC1E5F818}"/>
              </a:ext>
            </a:extLst>
          </p:cNvPr>
          <p:cNvSpPr>
            <a:spLocks noChangeArrowheads="1"/>
          </p:cNvSpPr>
          <p:nvPr/>
        </p:nvSpPr>
        <p:spPr bwMode="auto">
          <a:xfrm>
            <a:off x="1382576" y="1920449"/>
            <a:ext cx="2514600" cy="990600"/>
          </a:xfrm>
          <a:prstGeom prst="roundRect">
            <a:avLst>
              <a:gd name="adj" fmla="val 48486"/>
            </a:avLst>
          </a:prstGeom>
          <a:solidFill>
            <a:schemeClr val="accent6">
              <a:lumMod val="40000"/>
              <a:lumOff val="60000"/>
            </a:schemeClr>
          </a:solidFill>
          <a:ln w="2857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1800" b="1" dirty="0">
                <a:solidFill>
                  <a:schemeClr val="tx1">
                    <a:lumMod val="85000"/>
                    <a:lumOff val="15000"/>
                  </a:schemeClr>
                </a:solidFill>
                <a:latin typeface="メイリオ" panose="020B0604030504040204" pitchFamily="50" charset="-128"/>
                <a:ea typeface="メイリオ" panose="020B0604030504040204" pitchFamily="50" charset="-128"/>
              </a:rPr>
              <a:t>連合静岡</a:t>
            </a:r>
          </a:p>
          <a:p>
            <a:pPr algn="ct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（約２０万人）</a:t>
            </a:r>
          </a:p>
        </p:txBody>
      </p:sp>
      <p:sp>
        <p:nvSpPr>
          <p:cNvPr id="7" name="AutoShape 87">
            <a:extLst>
              <a:ext uri="{FF2B5EF4-FFF2-40B4-BE49-F238E27FC236}">
                <a16:creationId xmlns:a16="http://schemas.microsoft.com/office/drawing/2014/main" id="{8E5702BC-0469-4872-8800-D1C8EB3FF321}"/>
              </a:ext>
            </a:extLst>
          </p:cNvPr>
          <p:cNvSpPr>
            <a:spLocks noChangeArrowheads="1"/>
          </p:cNvSpPr>
          <p:nvPr/>
        </p:nvSpPr>
        <p:spPr bwMode="auto">
          <a:xfrm>
            <a:off x="7137264" y="1920449"/>
            <a:ext cx="2438400" cy="990600"/>
          </a:xfrm>
          <a:prstGeom prst="roundRect">
            <a:avLst>
              <a:gd name="adj" fmla="val 48486"/>
            </a:avLst>
          </a:prstGeom>
          <a:solidFill>
            <a:schemeClr val="accent1">
              <a:lumMod val="60000"/>
              <a:lumOff val="40000"/>
            </a:schemeClr>
          </a:solidFill>
          <a:ln w="2857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000" b="1" dirty="0">
                <a:solidFill>
                  <a:schemeClr val="tx1">
                    <a:lumMod val="85000"/>
                    <a:lumOff val="15000"/>
                  </a:schemeClr>
                </a:solidFill>
                <a:latin typeface="メイリオ" panose="020B0604030504040204" pitchFamily="50" charset="-128"/>
                <a:ea typeface="メイリオ" panose="020B0604030504040204" pitchFamily="50" charset="-128"/>
              </a:rPr>
              <a:t>○○連合</a:t>
            </a:r>
          </a:p>
          <a:p>
            <a:pPr algn="ct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（約○○万人）</a:t>
            </a:r>
          </a:p>
        </p:txBody>
      </p:sp>
      <p:grpSp>
        <p:nvGrpSpPr>
          <p:cNvPr id="8" name="Group 138">
            <a:extLst>
              <a:ext uri="{FF2B5EF4-FFF2-40B4-BE49-F238E27FC236}">
                <a16:creationId xmlns:a16="http://schemas.microsoft.com/office/drawing/2014/main" id="{E2FEDF92-B8E6-4040-BC29-A1A440D70B0E}"/>
              </a:ext>
            </a:extLst>
          </p:cNvPr>
          <p:cNvGrpSpPr>
            <a:grpSpLocks/>
          </p:cNvGrpSpPr>
          <p:nvPr/>
        </p:nvGrpSpPr>
        <p:grpSpPr bwMode="auto">
          <a:xfrm>
            <a:off x="1927089" y="2903111"/>
            <a:ext cx="2000250" cy="1792288"/>
            <a:chOff x="507" y="1436"/>
            <a:chExt cx="1260" cy="1129"/>
          </a:xfrm>
        </p:grpSpPr>
        <p:sp>
          <p:nvSpPr>
            <p:cNvPr id="9" name="Text Box 91">
              <a:extLst>
                <a:ext uri="{FF2B5EF4-FFF2-40B4-BE49-F238E27FC236}">
                  <a16:creationId xmlns:a16="http://schemas.microsoft.com/office/drawing/2014/main" id="{13580712-922F-4C3E-936D-E91BA30756C3}"/>
                </a:ext>
              </a:extLst>
            </p:cNvPr>
            <p:cNvSpPr txBox="1">
              <a:spLocks noChangeArrowheads="1"/>
            </p:cNvSpPr>
            <p:nvPr/>
          </p:nvSpPr>
          <p:spPr bwMode="auto">
            <a:xfrm>
              <a:off x="807" y="1436"/>
              <a:ext cx="96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９地協</a:t>
              </a:r>
            </a:p>
          </p:txBody>
        </p:sp>
        <p:sp>
          <p:nvSpPr>
            <p:cNvPr id="10" name="Oval 109">
              <a:extLst>
                <a:ext uri="{FF2B5EF4-FFF2-40B4-BE49-F238E27FC236}">
                  <a16:creationId xmlns:a16="http://schemas.microsoft.com/office/drawing/2014/main" id="{6A7A3292-EF40-45DB-9FC8-F71B3CD515E9}"/>
                </a:ext>
              </a:extLst>
            </p:cNvPr>
            <p:cNvSpPr>
              <a:spLocks noChangeArrowheads="1"/>
            </p:cNvSpPr>
            <p:nvPr/>
          </p:nvSpPr>
          <p:spPr bwMode="auto">
            <a:xfrm>
              <a:off x="507" y="2085"/>
              <a:ext cx="912" cy="480"/>
            </a:xfrm>
            <a:prstGeom prst="ellipse">
              <a:avLst/>
            </a:prstGeom>
            <a:solidFill>
              <a:schemeClr val="accent6">
                <a:lumMod val="40000"/>
                <a:lumOff val="60000"/>
              </a:schemeClr>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1200" b="1" dirty="0">
                  <a:solidFill>
                    <a:schemeClr val="tx1">
                      <a:lumMod val="85000"/>
                      <a:lumOff val="15000"/>
                    </a:schemeClr>
                  </a:solidFill>
                  <a:latin typeface="メイリオ" panose="020B0604030504040204" pitchFamily="50" charset="-128"/>
                  <a:ea typeface="メイリオ" panose="020B0604030504040204" pitchFamily="50" charset="-128"/>
                </a:rPr>
                <a:t>○○地域協議会</a:t>
              </a:r>
            </a:p>
            <a:p>
              <a:pPr algn="ctr" eaLnBrk="1" hangingPunct="1">
                <a:spcBef>
                  <a:spcPct val="0"/>
                </a:spcBef>
                <a:buFontTx/>
                <a:buNone/>
              </a:pPr>
              <a:r>
                <a:rPr lang="ja-JP" altLang="en-US" sz="900" b="1" dirty="0">
                  <a:solidFill>
                    <a:schemeClr val="tx1">
                      <a:lumMod val="85000"/>
                      <a:lumOff val="15000"/>
                    </a:schemeClr>
                  </a:solidFill>
                  <a:latin typeface="メイリオ" panose="020B0604030504040204" pitchFamily="50" charset="-128"/>
                  <a:ea typeface="メイリオ" panose="020B0604030504040204" pitchFamily="50" charset="-128"/>
                </a:rPr>
                <a:t>（約○万人）</a:t>
              </a:r>
            </a:p>
          </p:txBody>
        </p:sp>
      </p:grpSp>
      <p:sp>
        <p:nvSpPr>
          <p:cNvPr id="11" name="AutoShape 88">
            <a:extLst>
              <a:ext uri="{FF2B5EF4-FFF2-40B4-BE49-F238E27FC236}">
                <a16:creationId xmlns:a16="http://schemas.microsoft.com/office/drawing/2014/main" id="{72D2C6CF-81F1-413E-AADB-D9C86AF18B40}"/>
              </a:ext>
            </a:extLst>
          </p:cNvPr>
          <p:cNvSpPr>
            <a:spLocks noChangeArrowheads="1"/>
          </p:cNvSpPr>
          <p:nvPr/>
        </p:nvSpPr>
        <p:spPr bwMode="auto">
          <a:xfrm>
            <a:off x="4463914" y="2590374"/>
            <a:ext cx="2259013" cy="831850"/>
          </a:xfrm>
          <a:prstGeom prst="roundRect">
            <a:avLst>
              <a:gd name="adj" fmla="val 48486"/>
            </a:avLst>
          </a:prstGeom>
          <a:solidFill>
            <a:schemeClr val="accent1">
              <a:lumMod val="20000"/>
              <a:lumOff val="80000"/>
            </a:schemeClr>
          </a:solidFill>
          <a:ln w="2857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○○連合</a:t>
            </a:r>
          </a:p>
          <a:p>
            <a:pPr algn="ctr" eaLnBrk="1" hangingPunct="1">
              <a:spcBef>
                <a:spcPct val="0"/>
              </a:spcBef>
              <a:buFontTx/>
              <a:buNone/>
            </a:pPr>
            <a:r>
              <a:rPr lang="ja-JP" altLang="en-US" sz="1600" b="1" dirty="0">
                <a:solidFill>
                  <a:schemeClr val="tx1">
                    <a:lumMod val="85000"/>
                    <a:lumOff val="15000"/>
                  </a:schemeClr>
                </a:solidFill>
                <a:latin typeface="メイリオ" panose="020B0604030504040204" pitchFamily="50" charset="-128"/>
                <a:ea typeface="メイリオ" panose="020B0604030504040204" pitchFamily="50" charset="-128"/>
              </a:rPr>
              <a:t>静岡＊＊＊＊</a:t>
            </a:r>
          </a:p>
          <a:p>
            <a:pPr algn="ct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（約○万人）</a:t>
            </a:r>
          </a:p>
        </p:txBody>
      </p:sp>
      <p:sp>
        <p:nvSpPr>
          <p:cNvPr id="12" name="AutoShape 89">
            <a:extLst>
              <a:ext uri="{FF2B5EF4-FFF2-40B4-BE49-F238E27FC236}">
                <a16:creationId xmlns:a16="http://schemas.microsoft.com/office/drawing/2014/main" id="{A1604025-CD87-44B6-947D-076B56D1FBAA}"/>
              </a:ext>
            </a:extLst>
          </p:cNvPr>
          <p:cNvSpPr>
            <a:spLocks noChangeArrowheads="1"/>
          </p:cNvSpPr>
          <p:nvPr/>
        </p:nvSpPr>
        <p:spPr bwMode="auto">
          <a:xfrm>
            <a:off x="7403964" y="3326974"/>
            <a:ext cx="1905000" cy="914400"/>
          </a:xfrm>
          <a:prstGeom prst="roundRect">
            <a:avLst>
              <a:gd name="adj" fmla="val 48486"/>
            </a:avLst>
          </a:prstGeom>
          <a:solidFill>
            <a:schemeClr val="accent4">
              <a:lumMod val="20000"/>
              <a:lumOff val="80000"/>
            </a:schemeClr>
          </a:solidFill>
          <a:ln w="2857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1600" b="1" dirty="0">
                <a:solidFill>
                  <a:schemeClr val="tx1">
                    <a:lumMod val="85000"/>
                    <a:lumOff val="15000"/>
                  </a:schemeClr>
                </a:solidFill>
                <a:latin typeface="メイリオ" panose="020B0604030504040204" pitchFamily="50" charset="-128"/>
                <a:ea typeface="メイリオ" panose="020B0604030504040204" pitchFamily="50" charset="-128"/>
              </a:rPr>
              <a:t>○○労連</a:t>
            </a:r>
          </a:p>
          <a:p>
            <a:pPr algn="ct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（約○万人）</a:t>
            </a:r>
          </a:p>
        </p:txBody>
      </p:sp>
      <p:sp>
        <p:nvSpPr>
          <p:cNvPr id="14" name="Line 98">
            <a:extLst>
              <a:ext uri="{FF2B5EF4-FFF2-40B4-BE49-F238E27FC236}">
                <a16:creationId xmlns:a16="http://schemas.microsoft.com/office/drawing/2014/main" id="{39601D99-4E8A-427B-8ADE-16EA2349E612}"/>
              </a:ext>
            </a:extLst>
          </p:cNvPr>
          <p:cNvSpPr>
            <a:spLocks noChangeShapeType="1"/>
          </p:cNvSpPr>
          <p:nvPr/>
        </p:nvSpPr>
        <p:spPr bwMode="auto">
          <a:xfrm flipH="1">
            <a:off x="3782876" y="3285699"/>
            <a:ext cx="784225" cy="25781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b="1">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15" name="Line 100">
            <a:extLst>
              <a:ext uri="{FF2B5EF4-FFF2-40B4-BE49-F238E27FC236}">
                <a16:creationId xmlns:a16="http://schemas.microsoft.com/office/drawing/2014/main" id="{EFC6CA6C-FBC2-4AE7-A8E5-790FEC7BF6C3}"/>
              </a:ext>
            </a:extLst>
          </p:cNvPr>
          <p:cNvSpPr>
            <a:spLocks noChangeShapeType="1"/>
          </p:cNvSpPr>
          <p:nvPr/>
        </p:nvSpPr>
        <p:spPr bwMode="auto">
          <a:xfrm>
            <a:off x="4398826" y="3798462"/>
            <a:ext cx="38258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b="1">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16" name="Line 102">
            <a:extLst>
              <a:ext uri="{FF2B5EF4-FFF2-40B4-BE49-F238E27FC236}">
                <a16:creationId xmlns:a16="http://schemas.microsoft.com/office/drawing/2014/main" id="{772B67AC-0CE5-4942-919E-1C57B8732E42}"/>
              </a:ext>
            </a:extLst>
          </p:cNvPr>
          <p:cNvSpPr>
            <a:spLocks noChangeShapeType="1"/>
          </p:cNvSpPr>
          <p:nvPr/>
        </p:nvSpPr>
        <p:spPr bwMode="auto">
          <a:xfrm flipH="1">
            <a:off x="4181339" y="4493787"/>
            <a:ext cx="48577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b="1">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17" name="Text Box 104">
            <a:extLst>
              <a:ext uri="{FF2B5EF4-FFF2-40B4-BE49-F238E27FC236}">
                <a16:creationId xmlns:a16="http://schemas.microsoft.com/office/drawing/2014/main" id="{89A9DCD7-2661-4BBA-93C0-26036CD3B60F}"/>
              </a:ext>
            </a:extLst>
          </p:cNvPr>
          <p:cNvSpPr txBox="1">
            <a:spLocks noChangeArrowheads="1"/>
          </p:cNvSpPr>
          <p:nvPr/>
        </p:nvSpPr>
        <p:spPr bwMode="auto">
          <a:xfrm>
            <a:off x="4700451" y="3639712"/>
            <a:ext cx="17526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200" b="1" dirty="0">
                <a:solidFill>
                  <a:schemeClr val="tx1">
                    <a:lumMod val="85000"/>
                    <a:lumOff val="15000"/>
                  </a:schemeClr>
                </a:solidFill>
                <a:latin typeface="メイリオ" panose="020B0604030504040204" pitchFamily="50" charset="-128"/>
                <a:ea typeface="メイリオ" panose="020B0604030504040204" pitchFamily="50" charset="-128"/>
              </a:rPr>
              <a:t>　東部地区</a:t>
            </a:r>
            <a:r>
              <a:rPr lang="en-US" altLang="ja-JP" sz="1200" b="1" dirty="0">
                <a:solidFill>
                  <a:schemeClr val="tx1">
                    <a:lumMod val="85000"/>
                    <a:lumOff val="15000"/>
                  </a:schemeClr>
                </a:solidFill>
                <a:latin typeface="メイリオ" panose="020B0604030504040204" pitchFamily="50" charset="-128"/>
                <a:ea typeface="メイリオ" panose="020B0604030504040204" pitchFamily="50" charset="-128"/>
              </a:rPr>
              <a:t>xxx</a:t>
            </a:r>
            <a:endParaRPr lang="ja-JP" altLang="en-US" sz="12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8" name="Text Box 105">
            <a:extLst>
              <a:ext uri="{FF2B5EF4-FFF2-40B4-BE49-F238E27FC236}">
                <a16:creationId xmlns:a16="http://schemas.microsoft.com/office/drawing/2014/main" id="{91EE58C0-B75D-4BE6-84E5-825EC3AF4BF1}"/>
              </a:ext>
            </a:extLst>
          </p:cNvPr>
          <p:cNvSpPr txBox="1">
            <a:spLocks noChangeArrowheads="1"/>
          </p:cNvSpPr>
          <p:nvPr/>
        </p:nvSpPr>
        <p:spPr bwMode="auto">
          <a:xfrm>
            <a:off x="4753744" y="4013079"/>
            <a:ext cx="1371600"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50000"/>
              </a:spcBef>
              <a:buNone/>
            </a:pPr>
            <a:r>
              <a:rPr lang="ja-JP" altLang="en-US" sz="1200" b="1" dirty="0">
                <a:solidFill>
                  <a:schemeClr val="tx1">
                    <a:lumMod val="85000"/>
                    <a:lumOff val="15000"/>
                  </a:schemeClr>
                </a:solidFill>
                <a:latin typeface="メイリオ" panose="020B0604030504040204" pitchFamily="50" charset="-128"/>
                <a:ea typeface="メイリオ" panose="020B0604030504040204" pitchFamily="50" charset="-128"/>
              </a:rPr>
              <a:t>中部地区</a:t>
            </a:r>
            <a:r>
              <a:rPr lang="en-US" altLang="ja-JP" sz="1200" b="1" dirty="0">
                <a:solidFill>
                  <a:schemeClr val="tx1">
                    <a:lumMod val="85000"/>
                    <a:lumOff val="15000"/>
                  </a:schemeClr>
                </a:solidFill>
                <a:latin typeface="メイリオ" panose="020B0604030504040204" pitchFamily="50" charset="-128"/>
                <a:ea typeface="メイリオ" panose="020B0604030504040204" pitchFamily="50" charset="-128"/>
              </a:rPr>
              <a:t>xxx</a:t>
            </a:r>
            <a:endParaRPr lang="ja-JP" altLang="en-US" sz="12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20" name="AutoShape 90">
            <a:extLst>
              <a:ext uri="{FF2B5EF4-FFF2-40B4-BE49-F238E27FC236}">
                <a16:creationId xmlns:a16="http://schemas.microsoft.com/office/drawing/2014/main" id="{DEC98B98-ED6C-4DC0-9066-6CD8D16A1E9C}"/>
              </a:ext>
            </a:extLst>
          </p:cNvPr>
          <p:cNvSpPr>
            <a:spLocks noChangeArrowheads="1"/>
          </p:cNvSpPr>
          <p:nvPr/>
        </p:nvSpPr>
        <p:spPr bwMode="auto">
          <a:xfrm>
            <a:off x="2771639" y="5809824"/>
            <a:ext cx="2411413" cy="793750"/>
          </a:xfrm>
          <a:prstGeom prst="roundRect">
            <a:avLst>
              <a:gd name="adj" fmla="val 48486"/>
            </a:avLst>
          </a:prstGeom>
          <a:solidFill>
            <a:schemeClr val="accent4"/>
          </a:solidFill>
          <a:ln w="2857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rPr>
              <a:t>○○支部</a:t>
            </a:r>
            <a:endParaRPr lang="en-US" altLang="ja-JP" b="1" dirty="0">
              <a:solidFill>
                <a:schemeClr val="tx1">
                  <a:lumMod val="85000"/>
                  <a:lumOff val="15000"/>
                </a:schemeClr>
              </a:solidFill>
              <a:latin typeface="メイリオ" panose="020B0604030504040204" pitchFamily="50" charset="-128"/>
              <a:ea typeface="メイリオ" panose="020B0604030504040204" pitchFamily="50" charset="-128"/>
            </a:endParaRPr>
          </a:p>
          <a:p>
            <a:pPr algn="ctr" eaLnBrk="1" hangingPunct="1">
              <a:spcBef>
                <a:spcPct val="0"/>
              </a:spcBef>
              <a:buFontTx/>
              <a:buNone/>
            </a:pPr>
            <a:r>
              <a:rPr lang="ja-JP" altLang="en-US" sz="1800" dirty="0">
                <a:solidFill>
                  <a:schemeClr val="tx1">
                    <a:lumMod val="85000"/>
                    <a:lumOff val="15000"/>
                  </a:schemeClr>
                </a:solidFill>
                <a:latin typeface="メイリオ" panose="020B0604030504040204" pitchFamily="50" charset="-128"/>
                <a:ea typeface="メイリオ" panose="020B0604030504040204" pitchFamily="50" charset="-128"/>
              </a:rPr>
              <a:t>（</a:t>
            </a:r>
            <a:r>
              <a:rPr lang="en-US" altLang="ja-JP" sz="1800" dirty="0">
                <a:solidFill>
                  <a:schemeClr val="tx1">
                    <a:lumMod val="85000"/>
                    <a:lumOff val="15000"/>
                  </a:schemeClr>
                </a:solidFill>
                <a:latin typeface="メイリオ" panose="020B0604030504040204" pitchFamily="50" charset="-128"/>
                <a:ea typeface="メイリオ" panose="020B0604030504040204" pitchFamily="50" charset="-128"/>
              </a:rPr>
              <a:t>xxx</a:t>
            </a:r>
            <a:r>
              <a:rPr lang="ja-JP" altLang="en-US" sz="1800" dirty="0">
                <a:solidFill>
                  <a:schemeClr val="tx1">
                    <a:lumMod val="85000"/>
                    <a:lumOff val="15000"/>
                  </a:schemeClr>
                </a:solidFill>
                <a:latin typeface="メイリオ" panose="020B0604030504040204" pitchFamily="50" charset="-128"/>
                <a:ea typeface="メイリオ" panose="020B0604030504040204" pitchFamily="50" charset="-128"/>
              </a:rPr>
              <a:t>人）</a:t>
            </a:r>
          </a:p>
        </p:txBody>
      </p:sp>
      <p:sp>
        <p:nvSpPr>
          <p:cNvPr id="21" name="AutoShape 90">
            <a:extLst>
              <a:ext uri="{FF2B5EF4-FFF2-40B4-BE49-F238E27FC236}">
                <a16:creationId xmlns:a16="http://schemas.microsoft.com/office/drawing/2014/main" id="{A2CD4791-34E5-4F5F-949F-01B88922CA4C}"/>
              </a:ext>
            </a:extLst>
          </p:cNvPr>
          <p:cNvSpPr>
            <a:spLocks noChangeArrowheads="1"/>
          </p:cNvSpPr>
          <p:nvPr/>
        </p:nvSpPr>
        <p:spPr bwMode="auto">
          <a:xfrm>
            <a:off x="5462267" y="5611912"/>
            <a:ext cx="1975645" cy="514350"/>
          </a:xfrm>
          <a:prstGeom prst="roundRect">
            <a:avLst>
              <a:gd name="adj" fmla="val 48486"/>
            </a:avLst>
          </a:prstGeom>
          <a:solidFill>
            <a:schemeClr val="accent2">
              <a:lumMod val="40000"/>
              <a:lumOff val="60000"/>
            </a:schemeClr>
          </a:solidFill>
          <a:ln w="2857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1800" b="1" dirty="0">
                <a:solidFill>
                  <a:schemeClr val="tx1">
                    <a:lumMod val="85000"/>
                    <a:lumOff val="15000"/>
                  </a:schemeClr>
                </a:solidFill>
                <a:latin typeface="メイリオ" panose="020B0604030504040204" pitchFamily="50" charset="-128"/>
                <a:ea typeface="メイリオ" panose="020B0604030504040204" pitchFamily="50" charset="-128"/>
              </a:rPr>
              <a:t>△△支部</a:t>
            </a:r>
          </a:p>
        </p:txBody>
      </p:sp>
      <p:sp>
        <p:nvSpPr>
          <p:cNvPr id="23" name="AutoShape 90">
            <a:extLst>
              <a:ext uri="{FF2B5EF4-FFF2-40B4-BE49-F238E27FC236}">
                <a16:creationId xmlns:a16="http://schemas.microsoft.com/office/drawing/2014/main" id="{F5693858-3545-4467-AC75-86FEEF2CC408}"/>
              </a:ext>
            </a:extLst>
          </p:cNvPr>
          <p:cNvSpPr>
            <a:spLocks noChangeArrowheads="1"/>
          </p:cNvSpPr>
          <p:nvPr/>
        </p:nvSpPr>
        <p:spPr bwMode="auto">
          <a:xfrm>
            <a:off x="7493473" y="6232496"/>
            <a:ext cx="2194719" cy="509715"/>
          </a:xfrm>
          <a:prstGeom prst="roundRect">
            <a:avLst>
              <a:gd name="adj" fmla="val 48486"/>
            </a:avLst>
          </a:prstGeom>
          <a:solidFill>
            <a:schemeClr val="accent2">
              <a:lumMod val="40000"/>
              <a:lumOff val="60000"/>
            </a:schemeClr>
          </a:solidFill>
          <a:ln w="2857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1800" b="1" dirty="0">
                <a:solidFill>
                  <a:schemeClr val="tx1">
                    <a:lumMod val="85000"/>
                    <a:lumOff val="15000"/>
                  </a:schemeClr>
                </a:solidFill>
                <a:latin typeface="メイリオ" panose="020B0604030504040204" pitchFamily="50" charset="-128"/>
                <a:ea typeface="メイリオ" panose="020B0604030504040204" pitchFamily="50" charset="-128"/>
              </a:rPr>
              <a:t>●●支部</a:t>
            </a:r>
          </a:p>
        </p:txBody>
      </p:sp>
      <p:sp>
        <p:nvSpPr>
          <p:cNvPr id="24" name="Line 100">
            <a:extLst>
              <a:ext uri="{FF2B5EF4-FFF2-40B4-BE49-F238E27FC236}">
                <a16:creationId xmlns:a16="http://schemas.microsoft.com/office/drawing/2014/main" id="{581F4865-8521-4F66-ADAC-BE2067FC06B5}"/>
              </a:ext>
            </a:extLst>
          </p:cNvPr>
          <p:cNvSpPr>
            <a:spLocks noChangeShapeType="1"/>
          </p:cNvSpPr>
          <p:nvPr/>
        </p:nvSpPr>
        <p:spPr bwMode="auto">
          <a:xfrm>
            <a:off x="4317864" y="4143404"/>
            <a:ext cx="38258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b="1">
              <a:solidFill>
                <a:schemeClr val="tx1">
                  <a:lumMod val="85000"/>
                  <a:lumOff val="15000"/>
                </a:schemeClr>
              </a:solidFill>
              <a:latin typeface="游ゴシック" panose="020B0400000000000000" pitchFamily="50" charset="-128"/>
              <a:ea typeface="游ゴシック" panose="020B0400000000000000" pitchFamily="50" charset="-128"/>
            </a:endParaRPr>
          </a:p>
        </p:txBody>
      </p:sp>
      <p:cxnSp>
        <p:nvCxnSpPr>
          <p:cNvPr id="25" name="直線コネクタ 24">
            <a:extLst>
              <a:ext uri="{FF2B5EF4-FFF2-40B4-BE49-F238E27FC236}">
                <a16:creationId xmlns:a16="http://schemas.microsoft.com/office/drawing/2014/main" id="{471EE5F8-1E3E-4270-A1D4-CE8B8FE0C246}"/>
              </a:ext>
            </a:extLst>
          </p:cNvPr>
          <p:cNvCxnSpPr/>
          <p:nvPr/>
        </p:nvCxnSpPr>
        <p:spPr bwMode="auto">
          <a:xfrm flipV="1">
            <a:off x="6722926" y="2552274"/>
            <a:ext cx="431800" cy="325437"/>
          </a:xfrm>
          <a:prstGeom prst="line">
            <a:avLst/>
          </a:prstGeom>
          <a:ln w="28575">
            <a:headEnd type="none" w="med" len="med"/>
            <a:tailEnd type="none" w="med" len="med"/>
          </a:ln>
          <a:extLst/>
        </p:spPr>
        <p:style>
          <a:lnRef idx="3">
            <a:schemeClr val="dk1"/>
          </a:lnRef>
          <a:fillRef idx="0">
            <a:schemeClr val="dk1"/>
          </a:fillRef>
          <a:effectRef idx="2">
            <a:schemeClr val="dk1"/>
          </a:effectRef>
          <a:fontRef idx="minor">
            <a:schemeClr val="tx1"/>
          </a:fontRef>
        </p:style>
      </p:cxnSp>
      <p:cxnSp>
        <p:nvCxnSpPr>
          <p:cNvPr id="26" name="直線コネクタ 25">
            <a:extLst>
              <a:ext uri="{FF2B5EF4-FFF2-40B4-BE49-F238E27FC236}">
                <a16:creationId xmlns:a16="http://schemas.microsoft.com/office/drawing/2014/main" id="{5AD9B02E-7323-4FD6-BCEF-FE646629A549}"/>
              </a:ext>
            </a:extLst>
          </p:cNvPr>
          <p:cNvCxnSpPr>
            <a:stCxn id="12" idx="0"/>
            <a:endCxn id="7" idx="2"/>
          </p:cNvCxnSpPr>
          <p:nvPr/>
        </p:nvCxnSpPr>
        <p:spPr bwMode="auto">
          <a:xfrm flipV="1">
            <a:off x="8356464" y="2911049"/>
            <a:ext cx="0" cy="415925"/>
          </a:xfrm>
          <a:prstGeom prst="line">
            <a:avLst/>
          </a:prstGeom>
          <a:ln w="28575">
            <a:headEnd type="none" w="med" len="med"/>
            <a:tailEnd type="none" w="med" len="med"/>
          </a:ln>
          <a:extLst/>
        </p:spPr>
        <p:style>
          <a:lnRef idx="3">
            <a:schemeClr val="dk1"/>
          </a:lnRef>
          <a:fillRef idx="0">
            <a:schemeClr val="dk1"/>
          </a:fillRef>
          <a:effectRef idx="2">
            <a:schemeClr val="dk1"/>
          </a:effectRef>
          <a:fontRef idx="minor">
            <a:schemeClr val="tx1"/>
          </a:fontRef>
        </p:style>
      </p:cxnSp>
      <p:cxnSp>
        <p:nvCxnSpPr>
          <p:cNvPr id="27" name="直線コネクタ 26">
            <a:extLst>
              <a:ext uri="{FF2B5EF4-FFF2-40B4-BE49-F238E27FC236}">
                <a16:creationId xmlns:a16="http://schemas.microsoft.com/office/drawing/2014/main" id="{DB3F20DA-39C4-4AFF-94F4-2CB9179ACF45}"/>
              </a:ext>
            </a:extLst>
          </p:cNvPr>
          <p:cNvCxnSpPr/>
          <p:nvPr/>
        </p:nvCxnSpPr>
        <p:spPr bwMode="auto">
          <a:xfrm flipV="1">
            <a:off x="8356464" y="4244549"/>
            <a:ext cx="0" cy="587375"/>
          </a:xfrm>
          <a:prstGeom prst="line">
            <a:avLst/>
          </a:prstGeom>
          <a:ln w="28575">
            <a:headEnd type="none" w="med" len="med"/>
            <a:tailEnd type="none" w="med" len="med"/>
          </a:ln>
          <a:extLst/>
        </p:spPr>
        <p:style>
          <a:lnRef idx="3">
            <a:schemeClr val="dk1"/>
          </a:lnRef>
          <a:fillRef idx="0">
            <a:schemeClr val="dk1"/>
          </a:fillRef>
          <a:effectRef idx="2">
            <a:schemeClr val="dk1"/>
          </a:effectRef>
          <a:fontRef idx="minor">
            <a:schemeClr val="tx1"/>
          </a:fontRef>
        </p:style>
      </p:cxnSp>
      <p:cxnSp>
        <p:nvCxnSpPr>
          <p:cNvPr id="28" name="直線コネクタ 27">
            <a:extLst>
              <a:ext uri="{FF2B5EF4-FFF2-40B4-BE49-F238E27FC236}">
                <a16:creationId xmlns:a16="http://schemas.microsoft.com/office/drawing/2014/main" id="{E85DF68F-5514-45A3-B85D-DE88F19DF5CB}"/>
              </a:ext>
            </a:extLst>
          </p:cNvPr>
          <p:cNvCxnSpPr>
            <a:stCxn id="7" idx="0"/>
            <a:endCxn id="5" idx="3"/>
          </p:cNvCxnSpPr>
          <p:nvPr/>
        </p:nvCxnSpPr>
        <p:spPr bwMode="auto">
          <a:xfrm flipH="1" flipV="1">
            <a:off x="6907076" y="1267986"/>
            <a:ext cx="1449388" cy="652463"/>
          </a:xfrm>
          <a:prstGeom prst="line">
            <a:avLst/>
          </a:prstGeom>
          <a:ln w="28575">
            <a:headEnd type="none" w="med" len="med"/>
            <a:tailEnd type="none" w="med" len="med"/>
          </a:ln>
          <a:extLst/>
        </p:spPr>
        <p:style>
          <a:lnRef idx="3">
            <a:schemeClr val="dk1"/>
          </a:lnRef>
          <a:fillRef idx="0">
            <a:schemeClr val="dk1"/>
          </a:fillRef>
          <a:effectRef idx="2">
            <a:schemeClr val="dk1"/>
          </a:effectRef>
          <a:fontRef idx="minor">
            <a:schemeClr val="tx1"/>
          </a:fontRef>
        </p:style>
      </p:cxnSp>
      <p:cxnSp>
        <p:nvCxnSpPr>
          <p:cNvPr id="29" name="直線コネクタ 28">
            <a:extLst>
              <a:ext uri="{FF2B5EF4-FFF2-40B4-BE49-F238E27FC236}">
                <a16:creationId xmlns:a16="http://schemas.microsoft.com/office/drawing/2014/main" id="{BC25D58F-8261-4226-830F-289489E6011F}"/>
              </a:ext>
            </a:extLst>
          </p:cNvPr>
          <p:cNvCxnSpPr>
            <a:stCxn id="6" idx="0"/>
            <a:endCxn id="5" idx="1"/>
          </p:cNvCxnSpPr>
          <p:nvPr/>
        </p:nvCxnSpPr>
        <p:spPr bwMode="auto">
          <a:xfrm flipV="1">
            <a:off x="2639876" y="1267986"/>
            <a:ext cx="1676400" cy="652463"/>
          </a:xfrm>
          <a:prstGeom prst="line">
            <a:avLst/>
          </a:prstGeom>
          <a:ln w="28575">
            <a:headEnd type="none" w="med" len="med"/>
            <a:tailEnd type="none" w="med" len="med"/>
          </a:ln>
          <a:extLst/>
        </p:spPr>
        <p:style>
          <a:lnRef idx="3">
            <a:schemeClr val="dk1"/>
          </a:lnRef>
          <a:fillRef idx="0">
            <a:schemeClr val="dk1"/>
          </a:fillRef>
          <a:effectRef idx="2">
            <a:schemeClr val="dk1"/>
          </a:effectRef>
          <a:fontRef idx="minor">
            <a:schemeClr val="tx1"/>
          </a:fontRef>
        </p:style>
      </p:cxnSp>
      <p:cxnSp>
        <p:nvCxnSpPr>
          <p:cNvPr id="30" name="直線コネクタ 29">
            <a:extLst>
              <a:ext uri="{FF2B5EF4-FFF2-40B4-BE49-F238E27FC236}">
                <a16:creationId xmlns:a16="http://schemas.microsoft.com/office/drawing/2014/main" id="{4146F031-6EBC-416F-9EC9-63BB16554E4F}"/>
              </a:ext>
            </a:extLst>
          </p:cNvPr>
          <p:cNvCxnSpPr>
            <a:stCxn id="10" idx="0"/>
          </p:cNvCxnSpPr>
          <p:nvPr/>
        </p:nvCxnSpPr>
        <p:spPr bwMode="auto">
          <a:xfrm flipH="1" flipV="1">
            <a:off x="2238239" y="2911049"/>
            <a:ext cx="412750" cy="1022350"/>
          </a:xfrm>
          <a:prstGeom prst="line">
            <a:avLst/>
          </a:prstGeom>
          <a:ln w="28575">
            <a:headEnd type="none" w="med" len="med"/>
            <a:tailEnd type="none" w="med" len="med"/>
          </a:ln>
          <a:extLst/>
        </p:spPr>
        <p:style>
          <a:lnRef idx="3">
            <a:schemeClr val="dk1"/>
          </a:lnRef>
          <a:fillRef idx="0">
            <a:schemeClr val="dk1"/>
          </a:fillRef>
          <a:effectRef idx="2">
            <a:schemeClr val="dk1"/>
          </a:effectRef>
          <a:fontRef idx="minor">
            <a:schemeClr val="tx1"/>
          </a:fontRef>
        </p:style>
      </p:cxnSp>
      <p:cxnSp>
        <p:nvCxnSpPr>
          <p:cNvPr id="31" name="直線コネクタ 30">
            <a:extLst>
              <a:ext uri="{FF2B5EF4-FFF2-40B4-BE49-F238E27FC236}">
                <a16:creationId xmlns:a16="http://schemas.microsoft.com/office/drawing/2014/main" id="{7B0423CF-33BF-4699-9FFC-56F111B6D8C1}"/>
              </a:ext>
            </a:extLst>
          </p:cNvPr>
          <p:cNvCxnSpPr/>
          <p:nvPr/>
        </p:nvCxnSpPr>
        <p:spPr bwMode="auto">
          <a:xfrm flipH="1" flipV="1">
            <a:off x="2803391" y="4676351"/>
            <a:ext cx="436969" cy="1125197"/>
          </a:xfrm>
          <a:prstGeom prst="line">
            <a:avLst/>
          </a:prstGeom>
          <a:ln w="28575">
            <a:headEnd type="none" w="med" len="med"/>
            <a:tailEnd type="none" w="med" len="med"/>
          </a:ln>
          <a:extLst/>
        </p:spPr>
        <p:style>
          <a:lnRef idx="3">
            <a:schemeClr val="dk1"/>
          </a:lnRef>
          <a:fillRef idx="0">
            <a:schemeClr val="dk1"/>
          </a:fillRef>
          <a:effectRef idx="2">
            <a:schemeClr val="dk1"/>
          </a:effectRef>
          <a:fontRef idx="minor">
            <a:schemeClr val="tx1"/>
          </a:fontRef>
        </p:style>
      </p:cxnSp>
      <p:sp>
        <p:nvSpPr>
          <p:cNvPr id="32" name="AutoShape 90">
            <a:extLst>
              <a:ext uri="{FF2B5EF4-FFF2-40B4-BE49-F238E27FC236}">
                <a16:creationId xmlns:a16="http://schemas.microsoft.com/office/drawing/2014/main" id="{ED7FAC92-3655-49B6-A5B4-D9C62A7CCE79}"/>
              </a:ext>
            </a:extLst>
          </p:cNvPr>
          <p:cNvSpPr>
            <a:spLocks noChangeArrowheads="1"/>
          </p:cNvSpPr>
          <p:nvPr/>
        </p:nvSpPr>
        <p:spPr bwMode="auto">
          <a:xfrm>
            <a:off x="5478141" y="6232497"/>
            <a:ext cx="1959771" cy="514350"/>
          </a:xfrm>
          <a:prstGeom prst="roundRect">
            <a:avLst>
              <a:gd name="adj" fmla="val 48486"/>
            </a:avLst>
          </a:prstGeom>
          <a:solidFill>
            <a:schemeClr val="accent2">
              <a:lumMod val="40000"/>
              <a:lumOff val="60000"/>
            </a:schemeClr>
          </a:solidFill>
          <a:ln w="2857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en-US" altLang="ja-JP" sz="1800" b="1"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1800" b="1" dirty="0">
                <a:solidFill>
                  <a:schemeClr val="tx1">
                    <a:lumMod val="85000"/>
                    <a:lumOff val="15000"/>
                  </a:schemeClr>
                </a:solidFill>
                <a:latin typeface="メイリオ" panose="020B0604030504040204" pitchFamily="50" charset="-128"/>
                <a:ea typeface="メイリオ" panose="020B0604030504040204" pitchFamily="50" charset="-128"/>
              </a:rPr>
              <a:t>支部</a:t>
            </a:r>
          </a:p>
        </p:txBody>
      </p:sp>
      <p:sp>
        <p:nvSpPr>
          <p:cNvPr id="33" name="Text Box 5">
            <a:extLst>
              <a:ext uri="{FF2B5EF4-FFF2-40B4-BE49-F238E27FC236}">
                <a16:creationId xmlns:a16="http://schemas.microsoft.com/office/drawing/2014/main" id="{33F40C9E-070C-4EB6-9079-D0B7CBB75899}"/>
              </a:ext>
            </a:extLst>
          </p:cNvPr>
          <p:cNvSpPr txBox="1">
            <a:spLocks noChangeArrowheads="1"/>
          </p:cNvSpPr>
          <p:nvPr/>
        </p:nvSpPr>
        <p:spPr bwMode="auto">
          <a:xfrm>
            <a:off x="101011" y="89196"/>
            <a:ext cx="998582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３．外部・上部団体とのつながり</a:t>
            </a:r>
          </a:p>
        </p:txBody>
      </p:sp>
      <p:sp>
        <p:nvSpPr>
          <p:cNvPr id="34" name="Text Box 105">
            <a:extLst>
              <a:ext uri="{FF2B5EF4-FFF2-40B4-BE49-F238E27FC236}">
                <a16:creationId xmlns:a16="http://schemas.microsoft.com/office/drawing/2014/main" id="{C42AE1AB-FE43-4596-9739-9C8D56D1D57E}"/>
              </a:ext>
            </a:extLst>
          </p:cNvPr>
          <p:cNvSpPr txBox="1">
            <a:spLocks noChangeArrowheads="1"/>
          </p:cNvSpPr>
          <p:nvPr/>
        </p:nvSpPr>
        <p:spPr bwMode="auto">
          <a:xfrm>
            <a:off x="4702469" y="4352498"/>
            <a:ext cx="1371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50000"/>
              </a:spcBef>
              <a:buNone/>
            </a:pPr>
            <a:r>
              <a:rPr lang="ja-JP" altLang="en-US" sz="1200" b="1" dirty="0">
                <a:solidFill>
                  <a:schemeClr val="tx1">
                    <a:lumMod val="85000"/>
                    <a:lumOff val="15000"/>
                  </a:schemeClr>
                </a:solidFill>
                <a:latin typeface="メイリオ" panose="020B0604030504040204" pitchFamily="50" charset="-128"/>
                <a:ea typeface="メイリオ" panose="020B0604030504040204" pitchFamily="50" charset="-128"/>
              </a:rPr>
              <a:t>西部地区</a:t>
            </a:r>
            <a:r>
              <a:rPr lang="en-US" altLang="ja-JP" sz="1200" b="1" dirty="0">
                <a:solidFill>
                  <a:schemeClr val="tx1">
                    <a:lumMod val="85000"/>
                    <a:lumOff val="15000"/>
                  </a:schemeClr>
                </a:solidFill>
                <a:latin typeface="メイリオ" panose="020B0604030504040204" pitchFamily="50" charset="-128"/>
                <a:ea typeface="メイリオ" panose="020B0604030504040204" pitchFamily="50" charset="-128"/>
              </a:rPr>
              <a:t>xxx</a:t>
            </a:r>
            <a:endParaRPr lang="ja-JP" altLang="en-US" sz="12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4" name="AutoShape 90">
            <a:extLst>
              <a:ext uri="{FF2B5EF4-FFF2-40B4-BE49-F238E27FC236}">
                <a16:creationId xmlns:a16="http://schemas.microsoft.com/office/drawing/2014/main" id="{DAB3A692-44AC-4B3F-84D3-71F503A7FA93}"/>
              </a:ext>
            </a:extLst>
          </p:cNvPr>
          <p:cNvSpPr>
            <a:spLocks noChangeArrowheads="1"/>
          </p:cNvSpPr>
          <p:nvPr/>
        </p:nvSpPr>
        <p:spPr bwMode="auto">
          <a:xfrm>
            <a:off x="7493473" y="5603153"/>
            <a:ext cx="2194719" cy="509715"/>
          </a:xfrm>
          <a:prstGeom prst="roundRect">
            <a:avLst>
              <a:gd name="adj" fmla="val 48486"/>
            </a:avLst>
          </a:prstGeom>
          <a:solidFill>
            <a:schemeClr val="accent2">
              <a:lumMod val="40000"/>
              <a:lumOff val="60000"/>
            </a:schemeClr>
          </a:solidFill>
          <a:ln w="2857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1800" b="1" dirty="0">
                <a:solidFill>
                  <a:schemeClr val="tx1">
                    <a:lumMod val="85000"/>
                    <a:lumOff val="15000"/>
                  </a:schemeClr>
                </a:solidFill>
                <a:latin typeface="メイリオ" panose="020B0604030504040204" pitchFamily="50" charset="-128"/>
                <a:ea typeface="メイリオ" panose="020B0604030504040204" pitchFamily="50" charset="-128"/>
              </a:rPr>
              <a:t>□□支部</a:t>
            </a:r>
          </a:p>
        </p:txBody>
      </p:sp>
      <p:sp>
        <p:nvSpPr>
          <p:cNvPr id="35" name="スライド番号プレースホルダー 5">
            <a:extLst>
              <a:ext uri="{FF2B5EF4-FFF2-40B4-BE49-F238E27FC236}">
                <a16:creationId xmlns:a16="http://schemas.microsoft.com/office/drawing/2014/main" id="{211DDD26-89CA-42B7-B820-405EDDE2A400}"/>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6</a:t>
            </a:fld>
            <a:endParaRPr lang="en-US" sz="1800" dirty="0">
              <a:solidFill>
                <a:schemeClr val="tx1"/>
              </a:solidFill>
            </a:endParaRPr>
          </a:p>
        </p:txBody>
      </p:sp>
    </p:spTree>
    <p:extLst>
      <p:ext uri="{BB962C8B-B14F-4D97-AF65-F5344CB8AC3E}">
        <p14:creationId xmlns:p14="http://schemas.microsoft.com/office/powerpoint/2010/main" val="655359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正方形/長方形 85">
            <a:extLst>
              <a:ext uri="{FF2B5EF4-FFF2-40B4-BE49-F238E27FC236}">
                <a16:creationId xmlns:a16="http://schemas.microsoft.com/office/drawing/2014/main" id="{CDCD6FF0-8C85-40B5-B397-A16E77BAD5A2}"/>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Line 134">
            <a:extLst>
              <a:ext uri="{FF2B5EF4-FFF2-40B4-BE49-F238E27FC236}">
                <a16:creationId xmlns:a16="http://schemas.microsoft.com/office/drawing/2014/main" id="{5E83E307-2C28-45E3-9524-AFDE3352E6F6}"/>
              </a:ext>
            </a:extLst>
          </p:cNvPr>
          <p:cNvSpPr>
            <a:spLocks noChangeShapeType="1"/>
          </p:cNvSpPr>
          <p:nvPr/>
        </p:nvSpPr>
        <p:spPr bwMode="auto">
          <a:xfrm>
            <a:off x="4613769" y="5487291"/>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 name="Text Box 5">
            <a:extLst>
              <a:ext uri="{FF2B5EF4-FFF2-40B4-BE49-F238E27FC236}">
                <a16:creationId xmlns:a16="http://schemas.microsoft.com/office/drawing/2014/main" id="{87FD02C9-EAB2-4DAF-9FEF-FC070F4E3B2D}"/>
              </a:ext>
            </a:extLst>
          </p:cNvPr>
          <p:cNvSpPr txBox="1">
            <a:spLocks noChangeArrowheads="1"/>
          </p:cNvSpPr>
          <p:nvPr/>
        </p:nvSpPr>
        <p:spPr bwMode="auto">
          <a:xfrm>
            <a:off x="101011" y="89196"/>
            <a:ext cx="998582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４．私たちの組織</a:t>
            </a:r>
          </a:p>
        </p:txBody>
      </p:sp>
      <p:sp>
        <p:nvSpPr>
          <p:cNvPr id="8" name="AutoShape 31">
            <a:extLst>
              <a:ext uri="{FF2B5EF4-FFF2-40B4-BE49-F238E27FC236}">
                <a16:creationId xmlns:a16="http://schemas.microsoft.com/office/drawing/2014/main" id="{2DDCF983-20AB-4FAC-A28C-488DA9A95F6D}"/>
              </a:ext>
            </a:extLst>
          </p:cNvPr>
          <p:cNvSpPr>
            <a:spLocks noChangeArrowheads="1"/>
          </p:cNvSpPr>
          <p:nvPr/>
        </p:nvSpPr>
        <p:spPr bwMode="auto">
          <a:xfrm>
            <a:off x="3803423" y="4276029"/>
            <a:ext cx="304800" cy="1223962"/>
          </a:xfrm>
          <a:prstGeom prst="roundRect">
            <a:avLst>
              <a:gd name="adj" fmla="val 16667"/>
            </a:avLst>
          </a:prstGeom>
          <a:solidFill>
            <a:schemeClr val="accent6">
              <a:lumMod val="40000"/>
              <a:lumOff val="6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9" name="AutoShape 30">
            <a:extLst>
              <a:ext uri="{FF2B5EF4-FFF2-40B4-BE49-F238E27FC236}">
                <a16:creationId xmlns:a16="http://schemas.microsoft.com/office/drawing/2014/main" id="{EFE3DA5A-A8C2-4C06-B175-30735B5A764D}"/>
              </a:ext>
            </a:extLst>
          </p:cNvPr>
          <p:cNvSpPr>
            <a:spLocks noChangeArrowheads="1"/>
          </p:cNvSpPr>
          <p:nvPr/>
        </p:nvSpPr>
        <p:spPr bwMode="auto">
          <a:xfrm>
            <a:off x="2557235" y="4276029"/>
            <a:ext cx="304800" cy="1219200"/>
          </a:xfrm>
          <a:prstGeom prst="roundRect">
            <a:avLst>
              <a:gd name="adj" fmla="val 16667"/>
            </a:avLst>
          </a:prstGeom>
          <a:solidFill>
            <a:schemeClr val="accent6">
              <a:lumMod val="40000"/>
              <a:lumOff val="6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0" name="AutoShape 29">
            <a:extLst>
              <a:ext uri="{FF2B5EF4-FFF2-40B4-BE49-F238E27FC236}">
                <a16:creationId xmlns:a16="http://schemas.microsoft.com/office/drawing/2014/main" id="{3BD9DC8F-199C-46F6-8EEF-C8F531DA3EA7}"/>
              </a:ext>
            </a:extLst>
          </p:cNvPr>
          <p:cNvSpPr>
            <a:spLocks noChangeArrowheads="1"/>
          </p:cNvSpPr>
          <p:nvPr/>
        </p:nvSpPr>
        <p:spPr bwMode="auto">
          <a:xfrm>
            <a:off x="4463823" y="4280792"/>
            <a:ext cx="273042" cy="1345308"/>
          </a:xfrm>
          <a:prstGeom prst="roundRect">
            <a:avLst>
              <a:gd name="adj" fmla="val 16667"/>
            </a:avLst>
          </a:prstGeom>
          <a:solidFill>
            <a:schemeClr val="accent6">
              <a:lumMod val="40000"/>
              <a:lumOff val="6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1" name="AutoShape 28">
            <a:extLst>
              <a:ext uri="{FF2B5EF4-FFF2-40B4-BE49-F238E27FC236}">
                <a16:creationId xmlns:a16="http://schemas.microsoft.com/office/drawing/2014/main" id="{2CF13ADD-366E-4E03-B087-F0730897ED65}"/>
              </a:ext>
            </a:extLst>
          </p:cNvPr>
          <p:cNvSpPr>
            <a:spLocks noChangeArrowheads="1"/>
          </p:cNvSpPr>
          <p:nvPr/>
        </p:nvSpPr>
        <p:spPr bwMode="auto">
          <a:xfrm>
            <a:off x="1717448" y="4288729"/>
            <a:ext cx="298450" cy="1427162"/>
          </a:xfrm>
          <a:prstGeom prst="roundRect">
            <a:avLst>
              <a:gd name="adj" fmla="val 16667"/>
            </a:avLst>
          </a:prstGeom>
          <a:solidFill>
            <a:schemeClr val="accent6">
              <a:lumMod val="40000"/>
              <a:lumOff val="6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2" name="AutoShape 124">
            <a:extLst>
              <a:ext uri="{FF2B5EF4-FFF2-40B4-BE49-F238E27FC236}">
                <a16:creationId xmlns:a16="http://schemas.microsoft.com/office/drawing/2014/main" id="{F92CB5BD-0415-4A49-835B-81B2BBDE7675}"/>
              </a:ext>
            </a:extLst>
          </p:cNvPr>
          <p:cNvSpPr>
            <a:spLocks noChangeArrowheads="1"/>
          </p:cNvSpPr>
          <p:nvPr/>
        </p:nvSpPr>
        <p:spPr bwMode="auto">
          <a:xfrm>
            <a:off x="3011260" y="4276029"/>
            <a:ext cx="520700" cy="1223962"/>
          </a:xfrm>
          <a:prstGeom prst="roundRect">
            <a:avLst>
              <a:gd name="adj" fmla="val 16667"/>
            </a:avLst>
          </a:prstGeom>
          <a:solidFill>
            <a:schemeClr val="accent6">
              <a:lumMod val="40000"/>
              <a:lumOff val="6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4" name="AutoShape 129">
            <a:extLst>
              <a:ext uri="{FF2B5EF4-FFF2-40B4-BE49-F238E27FC236}">
                <a16:creationId xmlns:a16="http://schemas.microsoft.com/office/drawing/2014/main" id="{31BEB887-6590-4372-AD04-93284B1572F4}"/>
              </a:ext>
            </a:extLst>
          </p:cNvPr>
          <p:cNvSpPr>
            <a:spLocks noChangeArrowheads="1"/>
          </p:cNvSpPr>
          <p:nvPr/>
        </p:nvSpPr>
        <p:spPr bwMode="auto">
          <a:xfrm>
            <a:off x="2555647" y="5701605"/>
            <a:ext cx="306387" cy="476806"/>
          </a:xfrm>
          <a:prstGeom prst="roundRect">
            <a:avLst>
              <a:gd name="adj" fmla="val 16667"/>
            </a:avLst>
          </a:prstGeom>
          <a:solidFill>
            <a:schemeClr val="accent6">
              <a:lumMod val="40000"/>
              <a:lumOff val="6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5" name="AutoShape 131">
            <a:extLst>
              <a:ext uri="{FF2B5EF4-FFF2-40B4-BE49-F238E27FC236}">
                <a16:creationId xmlns:a16="http://schemas.microsoft.com/office/drawing/2014/main" id="{8612B543-23AD-443F-BAFE-35CA28E434F4}"/>
              </a:ext>
            </a:extLst>
          </p:cNvPr>
          <p:cNvSpPr>
            <a:spLocks noChangeArrowheads="1"/>
          </p:cNvSpPr>
          <p:nvPr/>
        </p:nvSpPr>
        <p:spPr bwMode="auto">
          <a:xfrm>
            <a:off x="5837010" y="5703192"/>
            <a:ext cx="349246" cy="504822"/>
          </a:xfrm>
          <a:prstGeom prst="roundRect">
            <a:avLst>
              <a:gd name="adj" fmla="val 16667"/>
            </a:avLst>
          </a:prstGeom>
          <a:solidFill>
            <a:schemeClr val="accent6">
              <a:lumMod val="40000"/>
              <a:lumOff val="6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6" name="AutoShape 152">
            <a:extLst>
              <a:ext uri="{FF2B5EF4-FFF2-40B4-BE49-F238E27FC236}">
                <a16:creationId xmlns:a16="http://schemas.microsoft.com/office/drawing/2014/main" id="{9C53D7A2-5397-48F9-B933-1F0A1D6BF0DE}"/>
              </a:ext>
            </a:extLst>
          </p:cNvPr>
          <p:cNvSpPr>
            <a:spLocks noChangeArrowheads="1"/>
          </p:cNvSpPr>
          <p:nvPr/>
        </p:nvSpPr>
        <p:spPr bwMode="auto">
          <a:xfrm>
            <a:off x="3123973" y="5704779"/>
            <a:ext cx="349247" cy="501650"/>
          </a:xfrm>
          <a:prstGeom prst="roundRect">
            <a:avLst>
              <a:gd name="adj" fmla="val 16667"/>
            </a:avLst>
          </a:prstGeom>
          <a:solidFill>
            <a:schemeClr val="accent6">
              <a:lumMod val="40000"/>
              <a:lumOff val="6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7" name="Text Box 121">
            <a:extLst>
              <a:ext uri="{FF2B5EF4-FFF2-40B4-BE49-F238E27FC236}">
                <a16:creationId xmlns:a16="http://schemas.microsoft.com/office/drawing/2014/main" id="{8F4F6B89-9680-4AFA-A845-0B5438322A1B}"/>
              </a:ext>
            </a:extLst>
          </p:cNvPr>
          <p:cNvSpPr txBox="1">
            <a:spLocks noChangeArrowheads="1"/>
          </p:cNvSpPr>
          <p:nvPr/>
        </p:nvSpPr>
        <p:spPr bwMode="auto">
          <a:xfrm>
            <a:off x="3758913" y="4350641"/>
            <a:ext cx="400110" cy="990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福利厚生部</a:t>
            </a:r>
          </a:p>
        </p:txBody>
      </p:sp>
      <p:sp>
        <p:nvSpPr>
          <p:cNvPr id="18" name="Text Box 122">
            <a:extLst>
              <a:ext uri="{FF2B5EF4-FFF2-40B4-BE49-F238E27FC236}">
                <a16:creationId xmlns:a16="http://schemas.microsoft.com/office/drawing/2014/main" id="{78A87572-8775-478D-A92D-AA3BD23ECC28}"/>
              </a:ext>
            </a:extLst>
          </p:cNvPr>
          <p:cNvSpPr txBox="1">
            <a:spLocks noChangeArrowheads="1"/>
          </p:cNvSpPr>
          <p:nvPr/>
        </p:nvSpPr>
        <p:spPr bwMode="auto">
          <a:xfrm>
            <a:off x="2533978" y="4350641"/>
            <a:ext cx="369332"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200" b="1" dirty="0">
                <a:solidFill>
                  <a:schemeClr val="tx1">
                    <a:lumMod val="85000"/>
                    <a:lumOff val="15000"/>
                  </a:schemeClr>
                </a:solidFill>
                <a:latin typeface="メイリオ" panose="020B0604030504040204" pitchFamily="50" charset="-128"/>
                <a:ea typeface="メイリオ" panose="020B0604030504040204" pitchFamily="50" charset="-128"/>
              </a:rPr>
              <a:t>政治対策委員会</a:t>
            </a:r>
          </a:p>
        </p:txBody>
      </p:sp>
      <p:sp>
        <p:nvSpPr>
          <p:cNvPr id="19" name="Text Box 123">
            <a:extLst>
              <a:ext uri="{FF2B5EF4-FFF2-40B4-BE49-F238E27FC236}">
                <a16:creationId xmlns:a16="http://schemas.microsoft.com/office/drawing/2014/main" id="{9944A7C7-512C-4C66-953C-1343D3FA6B25}"/>
              </a:ext>
            </a:extLst>
          </p:cNvPr>
          <p:cNvSpPr txBox="1">
            <a:spLocks noChangeArrowheads="1"/>
          </p:cNvSpPr>
          <p:nvPr/>
        </p:nvSpPr>
        <p:spPr bwMode="auto">
          <a:xfrm>
            <a:off x="4422275" y="4315716"/>
            <a:ext cx="369332"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200" b="1" dirty="0">
                <a:solidFill>
                  <a:schemeClr val="tx1">
                    <a:lumMod val="85000"/>
                    <a:lumOff val="15000"/>
                  </a:schemeClr>
                </a:solidFill>
                <a:latin typeface="メイリオ" panose="020B0604030504040204" pitchFamily="50" charset="-128"/>
                <a:ea typeface="メイリオ" panose="020B0604030504040204" pitchFamily="50" charset="-128"/>
              </a:rPr>
              <a:t>青年女性委員会</a:t>
            </a:r>
          </a:p>
        </p:txBody>
      </p:sp>
      <p:sp>
        <p:nvSpPr>
          <p:cNvPr id="20" name="Text Box 125">
            <a:extLst>
              <a:ext uri="{FF2B5EF4-FFF2-40B4-BE49-F238E27FC236}">
                <a16:creationId xmlns:a16="http://schemas.microsoft.com/office/drawing/2014/main" id="{541E1605-7141-4BA5-A236-FB4A963E18A3}"/>
              </a:ext>
            </a:extLst>
          </p:cNvPr>
          <p:cNvSpPr txBox="1">
            <a:spLocks noChangeArrowheads="1"/>
          </p:cNvSpPr>
          <p:nvPr/>
        </p:nvSpPr>
        <p:spPr bwMode="auto">
          <a:xfrm>
            <a:off x="2965544" y="4334766"/>
            <a:ext cx="615553" cy="990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労金・共済</a:t>
            </a:r>
          </a:p>
          <a:p>
            <a:pP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推進委員会</a:t>
            </a:r>
          </a:p>
        </p:txBody>
      </p:sp>
      <p:sp>
        <p:nvSpPr>
          <p:cNvPr id="21" name="Text Box 127">
            <a:extLst>
              <a:ext uri="{FF2B5EF4-FFF2-40B4-BE49-F238E27FC236}">
                <a16:creationId xmlns:a16="http://schemas.microsoft.com/office/drawing/2014/main" id="{DDF07FFC-D154-41C5-9807-066D2323C392}"/>
              </a:ext>
            </a:extLst>
          </p:cNvPr>
          <p:cNvSpPr txBox="1">
            <a:spLocks noChangeArrowheads="1"/>
          </p:cNvSpPr>
          <p:nvPr/>
        </p:nvSpPr>
        <p:spPr bwMode="auto">
          <a:xfrm>
            <a:off x="1674525" y="4350641"/>
            <a:ext cx="400110" cy="1606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会計監査 ● 名</a:t>
            </a:r>
          </a:p>
        </p:txBody>
      </p:sp>
      <p:sp>
        <p:nvSpPr>
          <p:cNvPr id="22" name="Text Box 135">
            <a:extLst>
              <a:ext uri="{FF2B5EF4-FFF2-40B4-BE49-F238E27FC236}">
                <a16:creationId xmlns:a16="http://schemas.microsoft.com/office/drawing/2014/main" id="{91FA2DDD-E4A3-48E0-9E19-4CA5971346F3}"/>
              </a:ext>
            </a:extLst>
          </p:cNvPr>
          <p:cNvSpPr txBox="1">
            <a:spLocks noChangeArrowheads="1"/>
          </p:cNvSpPr>
          <p:nvPr/>
        </p:nvSpPr>
        <p:spPr bwMode="auto">
          <a:xfrm>
            <a:off x="5798850" y="5703191"/>
            <a:ext cx="40011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部員</a:t>
            </a:r>
          </a:p>
        </p:txBody>
      </p:sp>
      <p:sp>
        <p:nvSpPr>
          <p:cNvPr id="24" name="Text Box 140">
            <a:extLst>
              <a:ext uri="{FF2B5EF4-FFF2-40B4-BE49-F238E27FC236}">
                <a16:creationId xmlns:a16="http://schemas.microsoft.com/office/drawing/2014/main" id="{62EEF203-6AEF-4AD8-9199-D9D4FAA89275}"/>
              </a:ext>
            </a:extLst>
          </p:cNvPr>
          <p:cNvSpPr txBox="1">
            <a:spLocks noChangeArrowheads="1"/>
          </p:cNvSpPr>
          <p:nvPr/>
        </p:nvSpPr>
        <p:spPr bwMode="auto">
          <a:xfrm>
            <a:off x="2506375" y="5701604"/>
            <a:ext cx="400110" cy="451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委員</a:t>
            </a:r>
          </a:p>
        </p:txBody>
      </p:sp>
      <p:sp>
        <p:nvSpPr>
          <p:cNvPr id="25" name="Text Box 154">
            <a:extLst>
              <a:ext uri="{FF2B5EF4-FFF2-40B4-BE49-F238E27FC236}">
                <a16:creationId xmlns:a16="http://schemas.microsoft.com/office/drawing/2014/main" id="{6411A0B9-7595-40F4-A0DB-FA2CFC8591A8}"/>
              </a:ext>
            </a:extLst>
          </p:cNvPr>
          <p:cNvSpPr txBox="1">
            <a:spLocks noChangeArrowheads="1"/>
          </p:cNvSpPr>
          <p:nvPr/>
        </p:nvSpPr>
        <p:spPr bwMode="auto">
          <a:xfrm>
            <a:off x="3088989" y="5715891"/>
            <a:ext cx="400110" cy="451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委員</a:t>
            </a:r>
          </a:p>
        </p:txBody>
      </p:sp>
      <p:sp>
        <p:nvSpPr>
          <p:cNvPr id="26" name="AutoShape 33">
            <a:extLst>
              <a:ext uri="{FF2B5EF4-FFF2-40B4-BE49-F238E27FC236}">
                <a16:creationId xmlns:a16="http://schemas.microsoft.com/office/drawing/2014/main" id="{23981E19-C126-4C38-ACBF-D446D3EDC9AD}"/>
              </a:ext>
            </a:extLst>
          </p:cNvPr>
          <p:cNvSpPr>
            <a:spLocks noChangeArrowheads="1"/>
          </p:cNvSpPr>
          <p:nvPr/>
        </p:nvSpPr>
        <p:spPr bwMode="auto">
          <a:xfrm>
            <a:off x="6714834" y="4280791"/>
            <a:ext cx="304800" cy="1219200"/>
          </a:xfrm>
          <a:prstGeom prst="roundRect">
            <a:avLst>
              <a:gd name="adj" fmla="val 16667"/>
            </a:avLst>
          </a:prstGeom>
          <a:solidFill>
            <a:schemeClr val="accent6">
              <a:lumMod val="40000"/>
              <a:lumOff val="6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27" name="Text Box 100">
            <a:extLst>
              <a:ext uri="{FF2B5EF4-FFF2-40B4-BE49-F238E27FC236}">
                <a16:creationId xmlns:a16="http://schemas.microsoft.com/office/drawing/2014/main" id="{3376F5E4-CD9F-4D06-A73A-408ABE09757E}"/>
              </a:ext>
            </a:extLst>
          </p:cNvPr>
          <p:cNvSpPr txBox="1">
            <a:spLocks noChangeArrowheads="1"/>
          </p:cNvSpPr>
          <p:nvPr/>
        </p:nvSpPr>
        <p:spPr bwMode="auto">
          <a:xfrm>
            <a:off x="292572" y="1068142"/>
            <a:ext cx="419426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2800" b="1" dirty="0">
                <a:solidFill>
                  <a:schemeClr val="tx1">
                    <a:lumMod val="85000"/>
                    <a:lumOff val="15000"/>
                  </a:schemeClr>
                </a:solidFill>
                <a:latin typeface="メイリオ" panose="020B0604030504040204" pitchFamily="50" charset="-128"/>
                <a:ea typeface="メイリオ" panose="020B0604030504040204" pitchFamily="50" charset="-128"/>
              </a:rPr>
              <a:t>○○労働組合○○支部</a:t>
            </a:r>
            <a:endParaRPr lang="en-US" altLang="ja-JP" sz="2800" b="1" dirty="0">
              <a:solidFill>
                <a:schemeClr val="tx1">
                  <a:lumMod val="85000"/>
                  <a:lumOff val="15000"/>
                </a:schemeClr>
              </a:solidFill>
              <a:latin typeface="メイリオ" panose="020B0604030504040204" pitchFamily="50" charset="-128"/>
              <a:ea typeface="メイリオ" panose="020B0604030504040204" pitchFamily="50" charset="-128"/>
            </a:endParaRPr>
          </a:p>
          <a:p>
            <a:pPr algn="r" eaLnBrk="1" hangingPunct="1">
              <a:spcBef>
                <a:spcPct val="50000"/>
              </a:spcBef>
              <a:buFontTx/>
              <a:buNone/>
            </a:pPr>
            <a:r>
              <a:rPr lang="ja-JP" altLang="en-US" sz="2800" b="1" dirty="0">
                <a:solidFill>
                  <a:schemeClr val="tx1">
                    <a:lumMod val="85000"/>
                    <a:lumOff val="15000"/>
                  </a:schemeClr>
                </a:solidFill>
                <a:latin typeface="メイリオ" panose="020B0604030504040204" pitchFamily="50" charset="-128"/>
                <a:ea typeface="メイリオ" panose="020B0604030504040204" pitchFamily="50" charset="-128"/>
              </a:rPr>
              <a:t>組合組織図　　　　　　　　　　　　　　　　　　　　　　</a:t>
            </a:r>
          </a:p>
        </p:txBody>
      </p:sp>
      <p:sp>
        <p:nvSpPr>
          <p:cNvPr id="28" name="AutoShape 43">
            <a:extLst>
              <a:ext uri="{FF2B5EF4-FFF2-40B4-BE49-F238E27FC236}">
                <a16:creationId xmlns:a16="http://schemas.microsoft.com/office/drawing/2014/main" id="{8FD0F892-8A9E-405E-BF7C-517D197F07F5}"/>
              </a:ext>
            </a:extLst>
          </p:cNvPr>
          <p:cNvSpPr>
            <a:spLocks noChangeArrowheads="1"/>
          </p:cNvSpPr>
          <p:nvPr/>
        </p:nvSpPr>
        <p:spPr bwMode="auto">
          <a:xfrm>
            <a:off x="9346973" y="4285554"/>
            <a:ext cx="304800" cy="1143000"/>
          </a:xfrm>
          <a:prstGeom prst="roundRect">
            <a:avLst>
              <a:gd name="adj" fmla="val 16667"/>
            </a:avLst>
          </a:prstGeom>
          <a:solidFill>
            <a:schemeClr val="accent6">
              <a:lumMod val="40000"/>
              <a:lumOff val="6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ja-JP" sz="900"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29" name="AutoShape 42">
            <a:extLst>
              <a:ext uri="{FF2B5EF4-FFF2-40B4-BE49-F238E27FC236}">
                <a16:creationId xmlns:a16="http://schemas.microsoft.com/office/drawing/2014/main" id="{B9B38218-FA11-439C-BBCB-B1DF92DD4AEB}"/>
              </a:ext>
            </a:extLst>
          </p:cNvPr>
          <p:cNvSpPr>
            <a:spLocks noChangeArrowheads="1"/>
          </p:cNvSpPr>
          <p:nvPr/>
        </p:nvSpPr>
        <p:spPr bwMode="auto">
          <a:xfrm>
            <a:off x="8770710" y="4285554"/>
            <a:ext cx="304800" cy="1143000"/>
          </a:xfrm>
          <a:prstGeom prst="roundRect">
            <a:avLst>
              <a:gd name="adj" fmla="val 16667"/>
            </a:avLst>
          </a:prstGeom>
          <a:solidFill>
            <a:schemeClr val="accent6">
              <a:lumMod val="40000"/>
              <a:lumOff val="6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30" name="AutoShape 41">
            <a:extLst>
              <a:ext uri="{FF2B5EF4-FFF2-40B4-BE49-F238E27FC236}">
                <a16:creationId xmlns:a16="http://schemas.microsoft.com/office/drawing/2014/main" id="{DD7770DB-DA82-452D-B617-4168DC13E680}"/>
              </a:ext>
            </a:extLst>
          </p:cNvPr>
          <p:cNvSpPr>
            <a:spLocks noChangeArrowheads="1"/>
          </p:cNvSpPr>
          <p:nvPr/>
        </p:nvSpPr>
        <p:spPr bwMode="auto">
          <a:xfrm>
            <a:off x="8111898" y="4285554"/>
            <a:ext cx="304800" cy="1143000"/>
          </a:xfrm>
          <a:prstGeom prst="roundRect">
            <a:avLst>
              <a:gd name="adj" fmla="val 16667"/>
            </a:avLst>
          </a:prstGeom>
          <a:solidFill>
            <a:schemeClr val="accent6">
              <a:lumMod val="40000"/>
              <a:lumOff val="6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31" name="AutoShape 38">
            <a:extLst>
              <a:ext uri="{FF2B5EF4-FFF2-40B4-BE49-F238E27FC236}">
                <a16:creationId xmlns:a16="http://schemas.microsoft.com/office/drawing/2014/main" id="{B81876A7-98CE-4581-8E49-E76BB87385DE}"/>
              </a:ext>
            </a:extLst>
          </p:cNvPr>
          <p:cNvSpPr>
            <a:spLocks noChangeArrowheads="1"/>
          </p:cNvSpPr>
          <p:nvPr/>
        </p:nvSpPr>
        <p:spPr bwMode="auto">
          <a:xfrm>
            <a:off x="7457848" y="4280791"/>
            <a:ext cx="304800" cy="1219200"/>
          </a:xfrm>
          <a:prstGeom prst="roundRect">
            <a:avLst>
              <a:gd name="adj" fmla="val 16667"/>
            </a:avLst>
          </a:prstGeom>
          <a:solidFill>
            <a:schemeClr val="accent6">
              <a:lumMod val="40000"/>
              <a:lumOff val="6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32" name="AutoShape 33">
            <a:extLst>
              <a:ext uri="{FF2B5EF4-FFF2-40B4-BE49-F238E27FC236}">
                <a16:creationId xmlns:a16="http://schemas.microsoft.com/office/drawing/2014/main" id="{FE913E36-C37A-4F16-BDB2-EDFF9B3CC478}"/>
              </a:ext>
            </a:extLst>
          </p:cNvPr>
          <p:cNvSpPr>
            <a:spLocks noChangeArrowheads="1"/>
          </p:cNvSpPr>
          <p:nvPr/>
        </p:nvSpPr>
        <p:spPr bwMode="auto">
          <a:xfrm>
            <a:off x="5837010" y="4280791"/>
            <a:ext cx="304800" cy="1219200"/>
          </a:xfrm>
          <a:prstGeom prst="roundRect">
            <a:avLst>
              <a:gd name="adj" fmla="val 16667"/>
            </a:avLst>
          </a:prstGeom>
          <a:solidFill>
            <a:schemeClr val="accent6">
              <a:lumMod val="40000"/>
              <a:lumOff val="6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33" name="AutoShape 32">
            <a:extLst>
              <a:ext uri="{FF2B5EF4-FFF2-40B4-BE49-F238E27FC236}">
                <a16:creationId xmlns:a16="http://schemas.microsoft.com/office/drawing/2014/main" id="{ECECBE6A-2A73-4343-965F-688F4036E810}"/>
              </a:ext>
            </a:extLst>
          </p:cNvPr>
          <p:cNvSpPr>
            <a:spLocks noChangeArrowheads="1"/>
          </p:cNvSpPr>
          <p:nvPr/>
        </p:nvSpPr>
        <p:spPr bwMode="auto">
          <a:xfrm>
            <a:off x="5082948" y="4280791"/>
            <a:ext cx="304800" cy="1219200"/>
          </a:xfrm>
          <a:prstGeom prst="roundRect">
            <a:avLst>
              <a:gd name="adj" fmla="val 16667"/>
            </a:avLst>
          </a:prstGeom>
          <a:solidFill>
            <a:schemeClr val="accent6">
              <a:lumMod val="40000"/>
              <a:lumOff val="6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34" name="AutoShape 11">
            <a:extLst>
              <a:ext uri="{FF2B5EF4-FFF2-40B4-BE49-F238E27FC236}">
                <a16:creationId xmlns:a16="http://schemas.microsoft.com/office/drawing/2014/main" id="{ADD51E8F-7F01-4C7E-B5D1-31CF740E8209}"/>
              </a:ext>
            </a:extLst>
          </p:cNvPr>
          <p:cNvSpPr>
            <a:spLocks noChangeArrowheads="1"/>
          </p:cNvSpPr>
          <p:nvPr/>
        </p:nvSpPr>
        <p:spPr bwMode="auto">
          <a:xfrm>
            <a:off x="4774973" y="1644274"/>
            <a:ext cx="2735262" cy="2307044"/>
          </a:xfrm>
          <a:prstGeom prst="roundRect">
            <a:avLst>
              <a:gd name="adj" fmla="val 4468"/>
            </a:avLst>
          </a:prstGeom>
          <a:noFill/>
          <a:ln w="9525">
            <a:solidFill>
              <a:schemeClr val="tx1"/>
            </a:solidFill>
            <a:round/>
            <a:headEnd/>
            <a:tailEnd/>
          </a:ln>
          <a:effectLst/>
          <a:extLst>
            <a:ext uri="{909E8E84-426E-40DD-AFC4-6F175D3DCCD1}">
              <a14:hiddenFill xmlns:a14="http://schemas.microsoft.com/office/drawing/2010/main">
                <a:solidFill>
                  <a:srgbClr val="CCCC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35" name="AutoShape 17">
            <a:extLst>
              <a:ext uri="{FF2B5EF4-FFF2-40B4-BE49-F238E27FC236}">
                <a16:creationId xmlns:a16="http://schemas.microsoft.com/office/drawing/2014/main" id="{C72E354F-C5CE-4598-A00E-FCDB3411EEFA}"/>
              </a:ext>
            </a:extLst>
          </p:cNvPr>
          <p:cNvSpPr>
            <a:spLocks noChangeArrowheads="1"/>
          </p:cNvSpPr>
          <p:nvPr/>
        </p:nvSpPr>
        <p:spPr bwMode="auto">
          <a:xfrm>
            <a:off x="4990873" y="1960638"/>
            <a:ext cx="2286000" cy="323011"/>
          </a:xfrm>
          <a:prstGeom prst="roundRect">
            <a:avLst>
              <a:gd name="adj" fmla="val 16667"/>
            </a:avLst>
          </a:prstGeom>
          <a:solidFill>
            <a:schemeClr val="accent4">
              <a:lumMod val="60000"/>
              <a:lumOff val="4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37" name="Line 45">
            <a:extLst>
              <a:ext uri="{FF2B5EF4-FFF2-40B4-BE49-F238E27FC236}">
                <a16:creationId xmlns:a16="http://schemas.microsoft.com/office/drawing/2014/main" id="{1374CD90-F6D0-4150-9179-84AD592AB9B6}"/>
              </a:ext>
            </a:extLst>
          </p:cNvPr>
          <p:cNvSpPr>
            <a:spLocks noChangeShapeType="1"/>
          </p:cNvSpPr>
          <p:nvPr/>
        </p:nvSpPr>
        <p:spPr bwMode="auto">
          <a:xfrm>
            <a:off x="7289573" y="1950789"/>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38" name="Line 46">
            <a:extLst>
              <a:ext uri="{FF2B5EF4-FFF2-40B4-BE49-F238E27FC236}">
                <a16:creationId xmlns:a16="http://schemas.microsoft.com/office/drawing/2014/main" id="{79833E5D-07FC-4C3F-B24A-29930C5B7D03}"/>
              </a:ext>
            </a:extLst>
          </p:cNvPr>
          <p:cNvSpPr>
            <a:spLocks noChangeShapeType="1"/>
          </p:cNvSpPr>
          <p:nvPr/>
        </p:nvSpPr>
        <p:spPr bwMode="auto">
          <a:xfrm>
            <a:off x="7259410" y="3171652"/>
            <a:ext cx="22320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39" name="Line 47">
            <a:extLst>
              <a:ext uri="{FF2B5EF4-FFF2-40B4-BE49-F238E27FC236}">
                <a16:creationId xmlns:a16="http://schemas.microsoft.com/office/drawing/2014/main" id="{3A48CC50-B6CF-4E64-930E-468105FC2AEC}"/>
              </a:ext>
            </a:extLst>
          </p:cNvPr>
          <p:cNvSpPr>
            <a:spLocks noChangeShapeType="1"/>
          </p:cNvSpPr>
          <p:nvPr/>
        </p:nvSpPr>
        <p:spPr bwMode="auto">
          <a:xfrm>
            <a:off x="9491435" y="3171652"/>
            <a:ext cx="0" cy="111310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41" name="Line 49">
            <a:extLst>
              <a:ext uri="{FF2B5EF4-FFF2-40B4-BE49-F238E27FC236}">
                <a16:creationId xmlns:a16="http://schemas.microsoft.com/office/drawing/2014/main" id="{BA0E62F9-654E-4BF7-936F-A6648DD516DC}"/>
              </a:ext>
            </a:extLst>
          </p:cNvPr>
          <p:cNvSpPr>
            <a:spLocks noChangeShapeType="1"/>
          </p:cNvSpPr>
          <p:nvPr/>
        </p:nvSpPr>
        <p:spPr bwMode="auto">
          <a:xfrm>
            <a:off x="2722335" y="4026506"/>
            <a:ext cx="0" cy="24952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2" name="Line 50">
            <a:extLst>
              <a:ext uri="{FF2B5EF4-FFF2-40B4-BE49-F238E27FC236}">
                <a16:creationId xmlns:a16="http://schemas.microsoft.com/office/drawing/2014/main" id="{7CBFA5F9-239B-40B8-9F50-52E05AD42AC0}"/>
              </a:ext>
            </a:extLst>
          </p:cNvPr>
          <p:cNvSpPr>
            <a:spLocks noChangeShapeType="1"/>
          </p:cNvSpPr>
          <p:nvPr/>
        </p:nvSpPr>
        <p:spPr bwMode="auto">
          <a:xfrm>
            <a:off x="2722336" y="4026506"/>
            <a:ext cx="59055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3" name="Line 51">
            <a:extLst>
              <a:ext uri="{FF2B5EF4-FFF2-40B4-BE49-F238E27FC236}">
                <a16:creationId xmlns:a16="http://schemas.microsoft.com/office/drawing/2014/main" id="{7406E188-9300-477C-8D0C-503580E3AED4}"/>
              </a:ext>
            </a:extLst>
          </p:cNvPr>
          <p:cNvSpPr>
            <a:spLocks noChangeShapeType="1"/>
          </p:cNvSpPr>
          <p:nvPr/>
        </p:nvSpPr>
        <p:spPr bwMode="auto">
          <a:xfrm>
            <a:off x="8627835" y="4026505"/>
            <a:ext cx="0" cy="133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4" name="Line 52">
            <a:extLst>
              <a:ext uri="{FF2B5EF4-FFF2-40B4-BE49-F238E27FC236}">
                <a16:creationId xmlns:a16="http://schemas.microsoft.com/office/drawing/2014/main" id="{58C51D7C-8224-41C2-9A2D-64F13DE8D68D}"/>
              </a:ext>
            </a:extLst>
          </p:cNvPr>
          <p:cNvSpPr>
            <a:spLocks noChangeShapeType="1"/>
          </p:cNvSpPr>
          <p:nvPr/>
        </p:nvSpPr>
        <p:spPr bwMode="auto">
          <a:xfrm>
            <a:off x="8267473" y="4160431"/>
            <a:ext cx="0" cy="1251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5" name="Line 53">
            <a:extLst>
              <a:ext uri="{FF2B5EF4-FFF2-40B4-BE49-F238E27FC236}">
                <a16:creationId xmlns:a16="http://schemas.microsoft.com/office/drawing/2014/main" id="{AED69ABC-6901-4697-9C52-CF189C683D77}"/>
              </a:ext>
            </a:extLst>
          </p:cNvPr>
          <p:cNvSpPr>
            <a:spLocks noChangeShapeType="1"/>
          </p:cNvSpPr>
          <p:nvPr/>
        </p:nvSpPr>
        <p:spPr bwMode="auto">
          <a:xfrm>
            <a:off x="7619773" y="4026506"/>
            <a:ext cx="0" cy="26222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6" name="Line 54">
            <a:extLst>
              <a:ext uri="{FF2B5EF4-FFF2-40B4-BE49-F238E27FC236}">
                <a16:creationId xmlns:a16="http://schemas.microsoft.com/office/drawing/2014/main" id="{80097174-D8AE-4CA7-9F27-0B8BA05FBA4D}"/>
              </a:ext>
            </a:extLst>
          </p:cNvPr>
          <p:cNvSpPr>
            <a:spLocks noChangeShapeType="1"/>
          </p:cNvSpPr>
          <p:nvPr/>
        </p:nvSpPr>
        <p:spPr bwMode="auto">
          <a:xfrm>
            <a:off x="6827610" y="4026505"/>
            <a:ext cx="0" cy="2550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7" name="Line 55">
            <a:extLst>
              <a:ext uri="{FF2B5EF4-FFF2-40B4-BE49-F238E27FC236}">
                <a16:creationId xmlns:a16="http://schemas.microsoft.com/office/drawing/2014/main" id="{2FD7E30E-7695-41DB-AF23-5575469848F5}"/>
              </a:ext>
            </a:extLst>
          </p:cNvPr>
          <p:cNvSpPr>
            <a:spLocks noChangeShapeType="1"/>
          </p:cNvSpPr>
          <p:nvPr/>
        </p:nvSpPr>
        <p:spPr bwMode="auto">
          <a:xfrm>
            <a:off x="3946298" y="4026506"/>
            <a:ext cx="0" cy="24952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8" name="Line 56">
            <a:extLst>
              <a:ext uri="{FF2B5EF4-FFF2-40B4-BE49-F238E27FC236}">
                <a16:creationId xmlns:a16="http://schemas.microsoft.com/office/drawing/2014/main" id="{C24576E1-85E6-45F4-BA90-9B44CD2D329D}"/>
              </a:ext>
            </a:extLst>
          </p:cNvPr>
          <p:cNvSpPr>
            <a:spLocks noChangeShapeType="1"/>
          </p:cNvSpPr>
          <p:nvPr/>
        </p:nvSpPr>
        <p:spPr bwMode="auto">
          <a:xfrm>
            <a:off x="8266679" y="4160431"/>
            <a:ext cx="64849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9" name="Text Box 97">
            <a:extLst>
              <a:ext uri="{FF2B5EF4-FFF2-40B4-BE49-F238E27FC236}">
                <a16:creationId xmlns:a16="http://schemas.microsoft.com/office/drawing/2014/main" id="{5B160A73-79A3-44DC-B30A-4B2E5ACA30EE}"/>
              </a:ext>
            </a:extLst>
          </p:cNvPr>
          <p:cNvSpPr txBox="1">
            <a:spLocks noChangeArrowheads="1"/>
          </p:cNvSpPr>
          <p:nvPr/>
        </p:nvSpPr>
        <p:spPr bwMode="auto">
          <a:xfrm>
            <a:off x="5121048" y="1993751"/>
            <a:ext cx="2159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執行委員長　１名　</a:t>
            </a:r>
          </a:p>
        </p:txBody>
      </p:sp>
      <p:sp>
        <p:nvSpPr>
          <p:cNvPr id="50" name="Text Box 99">
            <a:extLst>
              <a:ext uri="{FF2B5EF4-FFF2-40B4-BE49-F238E27FC236}">
                <a16:creationId xmlns:a16="http://schemas.microsoft.com/office/drawing/2014/main" id="{7179FE86-9DD0-4D09-A5B0-CA450B30E94F}"/>
              </a:ext>
            </a:extLst>
          </p:cNvPr>
          <p:cNvSpPr txBox="1">
            <a:spLocks noChangeArrowheads="1"/>
          </p:cNvSpPr>
          <p:nvPr/>
        </p:nvSpPr>
        <p:spPr bwMode="auto">
          <a:xfrm>
            <a:off x="5278210" y="1479341"/>
            <a:ext cx="1582738" cy="314325"/>
          </a:xfrm>
          <a:prstGeom prst="rect">
            <a:avLst/>
          </a:prstGeom>
          <a:solidFill>
            <a:schemeClr val="accent4">
              <a:lumMod val="60000"/>
              <a:lumOff val="40000"/>
            </a:schemeClr>
          </a:solidFill>
          <a:ln w="9525">
            <a:solidFill>
              <a:schemeClr val="tx1"/>
            </a:solidFill>
            <a:miter lim="800000"/>
            <a:headEnd/>
            <a:tailEnd/>
          </a:ln>
          <a:effectLs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5000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執行委員会</a:t>
            </a:r>
            <a:endParaRPr lang="ja-JP" altLang="en-US" sz="12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51" name="AutoShape 101">
            <a:extLst>
              <a:ext uri="{FF2B5EF4-FFF2-40B4-BE49-F238E27FC236}">
                <a16:creationId xmlns:a16="http://schemas.microsoft.com/office/drawing/2014/main" id="{7EC6C86A-641F-4A3E-A8A1-6BF4B5F4813F}"/>
              </a:ext>
            </a:extLst>
          </p:cNvPr>
          <p:cNvSpPr>
            <a:spLocks noChangeArrowheads="1"/>
          </p:cNvSpPr>
          <p:nvPr/>
        </p:nvSpPr>
        <p:spPr bwMode="auto">
          <a:xfrm>
            <a:off x="4990873" y="2429236"/>
            <a:ext cx="2286000" cy="343544"/>
          </a:xfrm>
          <a:prstGeom prst="roundRect">
            <a:avLst>
              <a:gd name="adj" fmla="val 16667"/>
            </a:avLst>
          </a:prstGeom>
          <a:solidFill>
            <a:schemeClr val="accent4">
              <a:lumMod val="60000"/>
              <a:lumOff val="4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52" name="AutoShape 102">
            <a:extLst>
              <a:ext uri="{FF2B5EF4-FFF2-40B4-BE49-F238E27FC236}">
                <a16:creationId xmlns:a16="http://schemas.microsoft.com/office/drawing/2014/main" id="{D0781BEA-6F8D-49E6-9CF1-D51A0D8801B2}"/>
              </a:ext>
            </a:extLst>
          </p:cNvPr>
          <p:cNvSpPr>
            <a:spLocks noChangeArrowheads="1"/>
          </p:cNvSpPr>
          <p:nvPr/>
        </p:nvSpPr>
        <p:spPr bwMode="auto">
          <a:xfrm>
            <a:off x="4990873" y="2920968"/>
            <a:ext cx="2286000" cy="520802"/>
          </a:xfrm>
          <a:prstGeom prst="roundRect">
            <a:avLst>
              <a:gd name="adj" fmla="val 16667"/>
            </a:avLst>
          </a:prstGeom>
          <a:solidFill>
            <a:schemeClr val="accent4">
              <a:lumMod val="60000"/>
              <a:lumOff val="4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53" name="AutoShape 103">
            <a:extLst>
              <a:ext uri="{FF2B5EF4-FFF2-40B4-BE49-F238E27FC236}">
                <a16:creationId xmlns:a16="http://schemas.microsoft.com/office/drawing/2014/main" id="{54C28A43-C35A-4C7B-8F9D-19486CC29359}"/>
              </a:ext>
            </a:extLst>
          </p:cNvPr>
          <p:cNvSpPr>
            <a:spLocks noChangeArrowheads="1"/>
          </p:cNvSpPr>
          <p:nvPr/>
        </p:nvSpPr>
        <p:spPr bwMode="auto">
          <a:xfrm>
            <a:off x="4990873" y="3557674"/>
            <a:ext cx="2286000" cy="307777"/>
          </a:xfrm>
          <a:prstGeom prst="roundRect">
            <a:avLst>
              <a:gd name="adj" fmla="val 16667"/>
            </a:avLst>
          </a:prstGeom>
          <a:solidFill>
            <a:schemeClr val="accent4">
              <a:lumMod val="60000"/>
              <a:lumOff val="4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54" name="Text Box 96">
            <a:extLst>
              <a:ext uri="{FF2B5EF4-FFF2-40B4-BE49-F238E27FC236}">
                <a16:creationId xmlns:a16="http://schemas.microsoft.com/office/drawing/2014/main" id="{7CF03E1C-00B9-459C-81E8-41F074A638F2}"/>
              </a:ext>
            </a:extLst>
          </p:cNvPr>
          <p:cNvSpPr txBox="1">
            <a:spLocks noChangeArrowheads="1"/>
          </p:cNvSpPr>
          <p:nvPr/>
        </p:nvSpPr>
        <p:spPr bwMode="auto">
          <a:xfrm>
            <a:off x="5134541" y="2467605"/>
            <a:ext cx="193964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副執行委員長　●名</a:t>
            </a:r>
          </a:p>
        </p:txBody>
      </p:sp>
      <p:sp>
        <p:nvSpPr>
          <p:cNvPr id="55" name="Text Box 98">
            <a:extLst>
              <a:ext uri="{FF2B5EF4-FFF2-40B4-BE49-F238E27FC236}">
                <a16:creationId xmlns:a16="http://schemas.microsoft.com/office/drawing/2014/main" id="{E44AA244-97EC-4C6F-85E2-85C4E0D338B9}"/>
              </a:ext>
            </a:extLst>
          </p:cNvPr>
          <p:cNvSpPr txBox="1">
            <a:spLocks noChangeArrowheads="1"/>
          </p:cNvSpPr>
          <p:nvPr/>
        </p:nvSpPr>
        <p:spPr bwMode="auto">
          <a:xfrm>
            <a:off x="5135984" y="2942215"/>
            <a:ext cx="18002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ts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書記長　　１名</a:t>
            </a:r>
            <a:endParaRPr lang="en-US" altLang="ja-JP" sz="1400" b="1" dirty="0">
              <a:solidFill>
                <a:schemeClr val="tx1">
                  <a:lumMod val="85000"/>
                  <a:lumOff val="15000"/>
                </a:schemeClr>
              </a:solidFill>
              <a:latin typeface="メイリオ" panose="020B0604030504040204" pitchFamily="50" charset="-128"/>
              <a:ea typeface="メイリオ" panose="020B0604030504040204" pitchFamily="50" charset="-128"/>
            </a:endParaRPr>
          </a:p>
          <a:p>
            <a:pPr>
              <a:spcBef>
                <a:spcPts val="0"/>
              </a:spcBef>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書記次長　 ●名</a:t>
            </a:r>
          </a:p>
        </p:txBody>
      </p:sp>
      <p:sp>
        <p:nvSpPr>
          <p:cNvPr id="56" name="Text Box 2">
            <a:extLst>
              <a:ext uri="{FF2B5EF4-FFF2-40B4-BE49-F238E27FC236}">
                <a16:creationId xmlns:a16="http://schemas.microsoft.com/office/drawing/2014/main" id="{DE3B415A-2227-4A58-BDE8-120637965778}"/>
              </a:ext>
            </a:extLst>
          </p:cNvPr>
          <p:cNvSpPr txBox="1">
            <a:spLocks noChangeArrowheads="1"/>
          </p:cNvSpPr>
          <p:nvPr/>
        </p:nvSpPr>
        <p:spPr bwMode="auto">
          <a:xfrm>
            <a:off x="5134541" y="3584572"/>
            <a:ext cx="169306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50000"/>
              </a:spcBef>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執行委員　 ●名</a:t>
            </a:r>
            <a:endParaRPr lang="en-US" altLang="ja-JP" sz="14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57" name="Line 105">
            <a:extLst>
              <a:ext uri="{FF2B5EF4-FFF2-40B4-BE49-F238E27FC236}">
                <a16:creationId xmlns:a16="http://schemas.microsoft.com/office/drawing/2014/main" id="{B04E7DA4-89B6-4B3D-AF41-433C15CABA76}"/>
              </a:ext>
            </a:extLst>
          </p:cNvPr>
          <p:cNvSpPr>
            <a:spLocks noChangeShapeType="1"/>
          </p:cNvSpPr>
          <p:nvPr/>
        </p:nvSpPr>
        <p:spPr bwMode="auto">
          <a:xfrm>
            <a:off x="6070373" y="2284773"/>
            <a:ext cx="0" cy="1444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58" name="Line 106">
            <a:extLst>
              <a:ext uri="{FF2B5EF4-FFF2-40B4-BE49-F238E27FC236}">
                <a16:creationId xmlns:a16="http://schemas.microsoft.com/office/drawing/2014/main" id="{8BEAC438-98E3-45C6-B0EF-F190B5DDEE1E}"/>
              </a:ext>
            </a:extLst>
          </p:cNvPr>
          <p:cNvSpPr>
            <a:spLocks noChangeShapeType="1"/>
          </p:cNvSpPr>
          <p:nvPr/>
        </p:nvSpPr>
        <p:spPr bwMode="auto">
          <a:xfrm>
            <a:off x="6070373" y="2778093"/>
            <a:ext cx="0" cy="1428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59" name="Line 107">
            <a:extLst>
              <a:ext uri="{FF2B5EF4-FFF2-40B4-BE49-F238E27FC236}">
                <a16:creationId xmlns:a16="http://schemas.microsoft.com/office/drawing/2014/main" id="{9C68AB3E-178C-4CEA-B3B6-0EDC192F2E3C}"/>
              </a:ext>
            </a:extLst>
          </p:cNvPr>
          <p:cNvSpPr>
            <a:spLocks noChangeShapeType="1"/>
          </p:cNvSpPr>
          <p:nvPr/>
        </p:nvSpPr>
        <p:spPr bwMode="auto">
          <a:xfrm>
            <a:off x="6070373" y="3441770"/>
            <a:ext cx="0" cy="11590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60" name="Line 108">
            <a:extLst>
              <a:ext uri="{FF2B5EF4-FFF2-40B4-BE49-F238E27FC236}">
                <a16:creationId xmlns:a16="http://schemas.microsoft.com/office/drawing/2014/main" id="{19B33243-F392-445A-9DDE-CECA0F568E98}"/>
              </a:ext>
            </a:extLst>
          </p:cNvPr>
          <p:cNvSpPr>
            <a:spLocks noChangeShapeType="1"/>
          </p:cNvSpPr>
          <p:nvPr/>
        </p:nvSpPr>
        <p:spPr bwMode="auto">
          <a:xfrm>
            <a:off x="6070373" y="3951317"/>
            <a:ext cx="0" cy="751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游ゴシック" panose="020B0400000000000000" pitchFamily="50" charset="-128"/>
              <a:ea typeface="游ゴシック" panose="020B0400000000000000" pitchFamily="50" charset="-128"/>
            </a:endParaRPr>
          </a:p>
        </p:txBody>
      </p:sp>
      <p:sp>
        <p:nvSpPr>
          <p:cNvPr id="61" name="Line 110">
            <a:extLst>
              <a:ext uri="{FF2B5EF4-FFF2-40B4-BE49-F238E27FC236}">
                <a16:creationId xmlns:a16="http://schemas.microsoft.com/office/drawing/2014/main" id="{955F6A80-4C81-40BA-968B-33201CB292B8}"/>
              </a:ext>
            </a:extLst>
          </p:cNvPr>
          <p:cNvSpPr>
            <a:spLocks noChangeShapeType="1"/>
          </p:cNvSpPr>
          <p:nvPr/>
        </p:nvSpPr>
        <p:spPr bwMode="auto">
          <a:xfrm>
            <a:off x="8915173" y="4160431"/>
            <a:ext cx="0" cy="1243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62" name="Line 111">
            <a:extLst>
              <a:ext uri="{FF2B5EF4-FFF2-40B4-BE49-F238E27FC236}">
                <a16:creationId xmlns:a16="http://schemas.microsoft.com/office/drawing/2014/main" id="{4C209520-88DD-4F25-BEBA-A64A2B89B151}"/>
              </a:ext>
            </a:extLst>
          </p:cNvPr>
          <p:cNvSpPr>
            <a:spLocks noChangeShapeType="1"/>
          </p:cNvSpPr>
          <p:nvPr/>
        </p:nvSpPr>
        <p:spPr bwMode="auto">
          <a:xfrm>
            <a:off x="5962423" y="4026505"/>
            <a:ext cx="0" cy="2550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63" name="Line 112">
            <a:extLst>
              <a:ext uri="{FF2B5EF4-FFF2-40B4-BE49-F238E27FC236}">
                <a16:creationId xmlns:a16="http://schemas.microsoft.com/office/drawing/2014/main" id="{D6343C3E-04B9-4E9C-8D6C-5642091EF338}"/>
              </a:ext>
            </a:extLst>
          </p:cNvPr>
          <p:cNvSpPr>
            <a:spLocks noChangeShapeType="1"/>
          </p:cNvSpPr>
          <p:nvPr/>
        </p:nvSpPr>
        <p:spPr bwMode="auto">
          <a:xfrm>
            <a:off x="5243285" y="4026505"/>
            <a:ext cx="0" cy="25508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64" name="Text Box 114">
            <a:extLst>
              <a:ext uri="{FF2B5EF4-FFF2-40B4-BE49-F238E27FC236}">
                <a16:creationId xmlns:a16="http://schemas.microsoft.com/office/drawing/2014/main" id="{51992340-C506-458B-8EDD-EBF8172907DC}"/>
              </a:ext>
            </a:extLst>
          </p:cNvPr>
          <p:cNvSpPr txBox="1">
            <a:spLocks noChangeArrowheads="1"/>
          </p:cNvSpPr>
          <p:nvPr/>
        </p:nvSpPr>
        <p:spPr bwMode="auto">
          <a:xfrm>
            <a:off x="9312333" y="4350641"/>
            <a:ext cx="40011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書記局●名　</a:t>
            </a:r>
          </a:p>
        </p:txBody>
      </p:sp>
      <p:sp>
        <p:nvSpPr>
          <p:cNvPr id="65" name="Text Box 115">
            <a:extLst>
              <a:ext uri="{FF2B5EF4-FFF2-40B4-BE49-F238E27FC236}">
                <a16:creationId xmlns:a16="http://schemas.microsoft.com/office/drawing/2014/main" id="{DC90E83B-5BA5-4FCB-867F-0E034505DDF9}"/>
              </a:ext>
            </a:extLst>
          </p:cNvPr>
          <p:cNvSpPr txBox="1">
            <a:spLocks noChangeArrowheads="1"/>
          </p:cNvSpPr>
          <p:nvPr/>
        </p:nvSpPr>
        <p:spPr bwMode="auto">
          <a:xfrm>
            <a:off x="8721024" y="4350641"/>
            <a:ext cx="400110" cy="990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賃金対策部</a:t>
            </a:r>
          </a:p>
        </p:txBody>
      </p:sp>
      <p:sp>
        <p:nvSpPr>
          <p:cNvPr id="66" name="Text Box 116">
            <a:extLst>
              <a:ext uri="{FF2B5EF4-FFF2-40B4-BE49-F238E27FC236}">
                <a16:creationId xmlns:a16="http://schemas.microsoft.com/office/drawing/2014/main" id="{78B81633-1672-47AB-A75C-A859B88F2054}"/>
              </a:ext>
            </a:extLst>
          </p:cNvPr>
          <p:cNvSpPr txBox="1">
            <a:spLocks noChangeArrowheads="1"/>
          </p:cNvSpPr>
          <p:nvPr/>
        </p:nvSpPr>
        <p:spPr bwMode="auto">
          <a:xfrm>
            <a:off x="8063385" y="4350641"/>
            <a:ext cx="40011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財務部</a:t>
            </a:r>
          </a:p>
        </p:txBody>
      </p:sp>
      <p:sp>
        <p:nvSpPr>
          <p:cNvPr id="67" name="Text Box 117">
            <a:extLst>
              <a:ext uri="{FF2B5EF4-FFF2-40B4-BE49-F238E27FC236}">
                <a16:creationId xmlns:a16="http://schemas.microsoft.com/office/drawing/2014/main" id="{80B081BC-23B0-4705-B5C1-7B1151B1669F}"/>
              </a:ext>
            </a:extLst>
          </p:cNvPr>
          <p:cNvSpPr txBox="1">
            <a:spLocks noChangeArrowheads="1"/>
          </p:cNvSpPr>
          <p:nvPr/>
        </p:nvSpPr>
        <p:spPr bwMode="auto">
          <a:xfrm>
            <a:off x="7406228" y="4350641"/>
            <a:ext cx="400110" cy="990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経営対策部</a:t>
            </a:r>
          </a:p>
        </p:txBody>
      </p:sp>
      <p:sp>
        <p:nvSpPr>
          <p:cNvPr id="68" name="Text Box 118">
            <a:extLst>
              <a:ext uri="{FF2B5EF4-FFF2-40B4-BE49-F238E27FC236}">
                <a16:creationId xmlns:a16="http://schemas.microsoft.com/office/drawing/2014/main" id="{51F1F486-3279-43FD-95B0-11C7658FF4E8}"/>
              </a:ext>
            </a:extLst>
          </p:cNvPr>
          <p:cNvSpPr txBox="1">
            <a:spLocks noChangeArrowheads="1"/>
          </p:cNvSpPr>
          <p:nvPr/>
        </p:nvSpPr>
        <p:spPr bwMode="auto">
          <a:xfrm>
            <a:off x="6661973" y="4322883"/>
            <a:ext cx="400110" cy="990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dist"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文化体育部</a:t>
            </a:r>
          </a:p>
        </p:txBody>
      </p:sp>
      <p:sp>
        <p:nvSpPr>
          <p:cNvPr id="69" name="Text Box 119">
            <a:extLst>
              <a:ext uri="{FF2B5EF4-FFF2-40B4-BE49-F238E27FC236}">
                <a16:creationId xmlns:a16="http://schemas.microsoft.com/office/drawing/2014/main" id="{729D7750-F802-4E2B-ADEA-0A1ADCDF99E0}"/>
              </a:ext>
            </a:extLst>
          </p:cNvPr>
          <p:cNvSpPr txBox="1">
            <a:spLocks noChangeArrowheads="1"/>
          </p:cNvSpPr>
          <p:nvPr/>
        </p:nvSpPr>
        <p:spPr bwMode="auto">
          <a:xfrm>
            <a:off x="5792500" y="4334766"/>
            <a:ext cx="400110" cy="990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教育宣伝部</a:t>
            </a:r>
          </a:p>
        </p:txBody>
      </p:sp>
      <p:sp>
        <p:nvSpPr>
          <p:cNvPr id="70" name="Text Box 120">
            <a:extLst>
              <a:ext uri="{FF2B5EF4-FFF2-40B4-BE49-F238E27FC236}">
                <a16:creationId xmlns:a16="http://schemas.microsoft.com/office/drawing/2014/main" id="{A55276EF-BB06-40C6-AE08-282F27B81B72}"/>
              </a:ext>
            </a:extLst>
          </p:cNvPr>
          <p:cNvSpPr txBox="1">
            <a:spLocks noChangeArrowheads="1"/>
          </p:cNvSpPr>
          <p:nvPr/>
        </p:nvSpPr>
        <p:spPr bwMode="auto">
          <a:xfrm>
            <a:off x="5030086" y="4350641"/>
            <a:ext cx="40011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組織部</a:t>
            </a:r>
          </a:p>
        </p:txBody>
      </p:sp>
      <p:sp>
        <p:nvSpPr>
          <p:cNvPr id="71" name="Line 126">
            <a:extLst>
              <a:ext uri="{FF2B5EF4-FFF2-40B4-BE49-F238E27FC236}">
                <a16:creationId xmlns:a16="http://schemas.microsoft.com/office/drawing/2014/main" id="{F94AF3FC-0537-416F-9C69-693BC5C8EEDC}"/>
              </a:ext>
            </a:extLst>
          </p:cNvPr>
          <p:cNvSpPr>
            <a:spLocks noChangeShapeType="1"/>
          </p:cNvSpPr>
          <p:nvPr/>
        </p:nvSpPr>
        <p:spPr bwMode="auto">
          <a:xfrm>
            <a:off x="4738460" y="4911029"/>
            <a:ext cx="3603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72" name="AutoShape 130">
            <a:extLst>
              <a:ext uri="{FF2B5EF4-FFF2-40B4-BE49-F238E27FC236}">
                <a16:creationId xmlns:a16="http://schemas.microsoft.com/office/drawing/2014/main" id="{A09FD540-98A6-4339-8ABE-36212D299B7F}"/>
              </a:ext>
            </a:extLst>
          </p:cNvPr>
          <p:cNvSpPr>
            <a:spLocks noChangeArrowheads="1"/>
          </p:cNvSpPr>
          <p:nvPr/>
        </p:nvSpPr>
        <p:spPr bwMode="auto">
          <a:xfrm>
            <a:off x="6718073" y="5703191"/>
            <a:ext cx="304800" cy="504825"/>
          </a:xfrm>
          <a:prstGeom prst="roundRect">
            <a:avLst>
              <a:gd name="adj" fmla="val 16667"/>
            </a:avLst>
          </a:prstGeom>
          <a:solidFill>
            <a:schemeClr val="accent6">
              <a:lumMod val="40000"/>
              <a:lumOff val="6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73" name="Line 133">
            <a:extLst>
              <a:ext uri="{FF2B5EF4-FFF2-40B4-BE49-F238E27FC236}">
                <a16:creationId xmlns:a16="http://schemas.microsoft.com/office/drawing/2014/main" id="{AAEC646C-9B8E-48BE-BEC1-BC52AD84DA35}"/>
              </a:ext>
            </a:extLst>
          </p:cNvPr>
          <p:cNvSpPr>
            <a:spLocks noChangeShapeType="1"/>
          </p:cNvSpPr>
          <p:nvPr/>
        </p:nvSpPr>
        <p:spPr bwMode="auto">
          <a:xfrm>
            <a:off x="6867298" y="5487291"/>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74" name="Line 134">
            <a:extLst>
              <a:ext uri="{FF2B5EF4-FFF2-40B4-BE49-F238E27FC236}">
                <a16:creationId xmlns:a16="http://schemas.microsoft.com/office/drawing/2014/main" id="{52BFA43F-91F2-4E18-BD06-F4C5332C1B9F}"/>
              </a:ext>
            </a:extLst>
          </p:cNvPr>
          <p:cNvSpPr>
            <a:spLocks noChangeShapeType="1"/>
          </p:cNvSpPr>
          <p:nvPr/>
        </p:nvSpPr>
        <p:spPr bwMode="auto">
          <a:xfrm>
            <a:off x="5998935" y="5487291"/>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75" name="Text Box 136">
            <a:extLst>
              <a:ext uri="{FF2B5EF4-FFF2-40B4-BE49-F238E27FC236}">
                <a16:creationId xmlns:a16="http://schemas.microsoft.com/office/drawing/2014/main" id="{308B77B4-3E50-40DF-B3A4-D3604CDBB479}"/>
              </a:ext>
            </a:extLst>
          </p:cNvPr>
          <p:cNvSpPr txBox="1">
            <a:spLocks noChangeArrowheads="1"/>
          </p:cNvSpPr>
          <p:nvPr/>
        </p:nvSpPr>
        <p:spPr bwMode="auto">
          <a:xfrm>
            <a:off x="6674071" y="5709287"/>
            <a:ext cx="400110" cy="451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部員</a:t>
            </a:r>
          </a:p>
        </p:txBody>
      </p:sp>
      <p:sp>
        <p:nvSpPr>
          <p:cNvPr id="76" name="Line 137">
            <a:extLst>
              <a:ext uri="{FF2B5EF4-FFF2-40B4-BE49-F238E27FC236}">
                <a16:creationId xmlns:a16="http://schemas.microsoft.com/office/drawing/2014/main" id="{2255A3B0-43E9-45D1-90C2-BCF15675A19C}"/>
              </a:ext>
            </a:extLst>
          </p:cNvPr>
          <p:cNvSpPr>
            <a:spLocks noChangeShapeType="1"/>
          </p:cNvSpPr>
          <p:nvPr/>
        </p:nvSpPr>
        <p:spPr bwMode="auto">
          <a:xfrm>
            <a:off x="2700110" y="5487291"/>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78" name="Line 153">
            <a:extLst>
              <a:ext uri="{FF2B5EF4-FFF2-40B4-BE49-F238E27FC236}">
                <a16:creationId xmlns:a16="http://schemas.microsoft.com/office/drawing/2014/main" id="{907EAB92-CCB7-4F6C-83BA-E42FBCAF888C}"/>
              </a:ext>
            </a:extLst>
          </p:cNvPr>
          <p:cNvSpPr>
            <a:spLocks noChangeShapeType="1"/>
          </p:cNvSpPr>
          <p:nvPr/>
        </p:nvSpPr>
        <p:spPr bwMode="auto">
          <a:xfrm>
            <a:off x="3298598" y="5499991"/>
            <a:ext cx="0" cy="2047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79" name="Line 161">
            <a:extLst>
              <a:ext uri="{FF2B5EF4-FFF2-40B4-BE49-F238E27FC236}">
                <a16:creationId xmlns:a16="http://schemas.microsoft.com/office/drawing/2014/main" id="{9ADC08F4-7CEB-495D-91D1-57CF0073D62D}"/>
              </a:ext>
            </a:extLst>
          </p:cNvPr>
          <p:cNvSpPr>
            <a:spLocks noChangeShapeType="1"/>
          </p:cNvSpPr>
          <p:nvPr/>
        </p:nvSpPr>
        <p:spPr bwMode="auto">
          <a:xfrm>
            <a:off x="3514498" y="4911029"/>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80" name="AutoShape 160">
            <a:extLst>
              <a:ext uri="{FF2B5EF4-FFF2-40B4-BE49-F238E27FC236}">
                <a16:creationId xmlns:a16="http://schemas.microsoft.com/office/drawing/2014/main" id="{F86802D6-5FBA-4107-BF52-53649A710263}"/>
              </a:ext>
            </a:extLst>
          </p:cNvPr>
          <p:cNvSpPr>
            <a:spLocks noChangeArrowheads="1"/>
          </p:cNvSpPr>
          <p:nvPr/>
        </p:nvSpPr>
        <p:spPr bwMode="auto">
          <a:xfrm>
            <a:off x="2558029" y="6312945"/>
            <a:ext cx="6953250" cy="288925"/>
          </a:xfrm>
          <a:prstGeom prst="roundRect">
            <a:avLst>
              <a:gd name="adj" fmla="val 16667"/>
            </a:avLst>
          </a:prstGeom>
          <a:solidFill>
            <a:schemeClr val="accent2">
              <a:lumMod val="40000"/>
              <a:lumOff val="60000"/>
            </a:schemeClr>
          </a:solidFill>
          <a:ln w="9525">
            <a:solidFill>
              <a:schemeClr val="tx1"/>
            </a:solidFill>
            <a:round/>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81" name="Text Box 159">
            <a:extLst>
              <a:ext uri="{FF2B5EF4-FFF2-40B4-BE49-F238E27FC236}">
                <a16:creationId xmlns:a16="http://schemas.microsoft.com/office/drawing/2014/main" id="{C43A4A47-3154-4C4F-926C-541B2A59CD9F}"/>
              </a:ext>
            </a:extLst>
          </p:cNvPr>
          <p:cNvSpPr txBox="1">
            <a:spLocks noChangeArrowheads="1"/>
          </p:cNvSpPr>
          <p:nvPr/>
        </p:nvSpPr>
        <p:spPr bwMode="auto">
          <a:xfrm>
            <a:off x="2485004" y="6338345"/>
            <a:ext cx="69548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職場委員会</a:t>
            </a:r>
          </a:p>
        </p:txBody>
      </p:sp>
      <p:sp>
        <p:nvSpPr>
          <p:cNvPr id="83" name="AutoShape 131">
            <a:extLst>
              <a:ext uri="{FF2B5EF4-FFF2-40B4-BE49-F238E27FC236}">
                <a16:creationId xmlns:a16="http://schemas.microsoft.com/office/drawing/2014/main" id="{9F1A1B47-AFCE-491A-8EB7-8E08379F393D}"/>
              </a:ext>
            </a:extLst>
          </p:cNvPr>
          <p:cNvSpPr>
            <a:spLocks noChangeArrowheads="1"/>
          </p:cNvSpPr>
          <p:nvPr/>
        </p:nvSpPr>
        <p:spPr bwMode="auto">
          <a:xfrm>
            <a:off x="4451843" y="5703191"/>
            <a:ext cx="323129" cy="483297"/>
          </a:xfrm>
          <a:prstGeom prst="roundRect">
            <a:avLst>
              <a:gd name="adj" fmla="val 16667"/>
            </a:avLst>
          </a:prstGeom>
          <a:solidFill>
            <a:schemeClr val="accent6">
              <a:lumMod val="40000"/>
              <a:lumOff val="60000"/>
            </a:schemeClr>
          </a:solidFill>
          <a:ln w="9525">
            <a:solidFill>
              <a:schemeClr val="tx1"/>
            </a:solidFill>
            <a:round/>
            <a:headEnd/>
            <a:tailEnd/>
          </a:ln>
          <a:effectLs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05000"/>
              </a:lnSpc>
              <a:spcBef>
                <a:spcPct val="50000"/>
              </a:spcBef>
              <a:buFontTx/>
              <a:buNone/>
            </a:pPr>
            <a:endParaRPr lang="ja-JP" altLang="en-US" sz="1200"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84" name="Text Box 135">
            <a:extLst>
              <a:ext uri="{FF2B5EF4-FFF2-40B4-BE49-F238E27FC236}">
                <a16:creationId xmlns:a16="http://schemas.microsoft.com/office/drawing/2014/main" id="{2CCAB6E7-225D-445C-B4D3-4DC086ECCE06}"/>
              </a:ext>
            </a:extLst>
          </p:cNvPr>
          <p:cNvSpPr txBox="1">
            <a:spLocks noChangeArrowheads="1"/>
          </p:cNvSpPr>
          <p:nvPr/>
        </p:nvSpPr>
        <p:spPr bwMode="auto">
          <a:xfrm>
            <a:off x="4413684" y="5703190"/>
            <a:ext cx="400110" cy="504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委員</a:t>
            </a:r>
          </a:p>
        </p:txBody>
      </p:sp>
      <p:sp>
        <p:nvSpPr>
          <p:cNvPr id="77" name="Text Box 99">
            <a:extLst>
              <a:ext uri="{FF2B5EF4-FFF2-40B4-BE49-F238E27FC236}">
                <a16:creationId xmlns:a16="http://schemas.microsoft.com/office/drawing/2014/main" id="{E18A6A55-3387-4422-A236-509FFEB9732E}"/>
              </a:ext>
            </a:extLst>
          </p:cNvPr>
          <p:cNvSpPr txBox="1">
            <a:spLocks noChangeArrowheads="1"/>
          </p:cNvSpPr>
          <p:nvPr/>
        </p:nvSpPr>
        <p:spPr bwMode="auto">
          <a:xfrm>
            <a:off x="5278210" y="927960"/>
            <a:ext cx="1582738" cy="400110"/>
          </a:xfrm>
          <a:prstGeom prst="rect">
            <a:avLst/>
          </a:prstGeom>
          <a:solidFill>
            <a:srgbClr val="000099"/>
          </a:solidFill>
          <a:ln w="9525">
            <a:solidFill>
              <a:schemeClr val="tx1"/>
            </a:solidFill>
            <a:miter lim="800000"/>
            <a:headEnd/>
            <a:tailEnd/>
          </a:ln>
          <a:effectLs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50000"/>
              </a:spcBef>
              <a:buFontTx/>
              <a:buNone/>
            </a:pPr>
            <a:r>
              <a:rPr lang="ja-JP" altLang="en-US" sz="2000" b="1" dirty="0">
                <a:solidFill>
                  <a:srgbClr val="FFFF00"/>
                </a:solidFill>
                <a:latin typeface="メイリオ" panose="020B0604030504040204" pitchFamily="50" charset="-128"/>
                <a:ea typeface="メイリオ" panose="020B0604030504040204" pitchFamily="50" charset="-128"/>
              </a:rPr>
              <a:t>大　会</a:t>
            </a:r>
            <a:endParaRPr lang="ja-JP" altLang="en-US" sz="1800" b="1" dirty="0">
              <a:solidFill>
                <a:srgbClr val="FFFF00"/>
              </a:solidFill>
              <a:latin typeface="メイリオ" panose="020B0604030504040204" pitchFamily="50" charset="-128"/>
              <a:ea typeface="メイリオ" panose="020B0604030504040204" pitchFamily="50" charset="-128"/>
            </a:endParaRPr>
          </a:p>
        </p:txBody>
      </p:sp>
      <p:sp>
        <p:nvSpPr>
          <p:cNvPr id="82" name="スライド番号プレースホルダー 5">
            <a:extLst>
              <a:ext uri="{FF2B5EF4-FFF2-40B4-BE49-F238E27FC236}">
                <a16:creationId xmlns:a16="http://schemas.microsoft.com/office/drawing/2014/main" id="{1296AE4B-805D-467C-B42C-A4E0A4273761}"/>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7</a:t>
            </a:fld>
            <a:endParaRPr lang="en-US" sz="1800" dirty="0">
              <a:solidFill>
                <a:schemeClr val="tx1"/>
              </a:solidFill>
            </a:endParaRPr>
          </a:p>
        </p:txBody>
      </p:sp>
      <p:sp>
        <p:nvSpPr>
          <p:cNvPr id="89" name="Line 105">
            <a:extLst>
              <a:ext uri="{FF2B5EF4-FFF2-40B4-BE49-F238E27FC236}">
                <a16:creationId xmlns:a16="http://schemas.microsoft.com/office/drawing/2014/main" id="{ABE4F735-F41A-4721-A4FC-430E503500D3}"/>
              </a:ext>
            </a:extLst>
          </p:cNvPr>
          <p:cNvSpPr>
            <a:spLocks noChangeShapeType="1"/>
          </p:cNvSpPr>
          <p:nvPr/>
        </p:nvSpPr>
        <p:spPr bwMode="auto">
          <a:xfrm>
            <a:off x="6070373" y="1328070"/>
            <a:ext cx="0" cy="15127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149664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3229E035-301C-4F60-8EFE-473E627D632E}"/>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Text Box 5">
            <a:extLst>
              <a:ext uri="{FF2B5EF4-FFF2-40B4-BE49-F238E27FC236}">
                <a16:creationId xmlns:a16="http://schemas.microsoft.com/office/drawing/2014/main" id="{9C875C34-7BF8-4597-BC51-DCD30472D7F5}"/>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５．私たちの主な活動</a:t>
            </a:r>
            <a:r>
              <a:rPr lang="ja-JP" altLang="en-US" b="1" dirty="0">
                <a:solidFill>
                  <a:schemeClr val="bg1"/>
                </a:solidFill>
                <a:latin typeface="メイリオ" panose="020B0604030504040204" pitchFamily="50" charset="-128"/>
                <a:ea typeface="メイリオ" panose="020B0604030504040204" pitchFamily="50" charset="-128"/>
              </a:rPr>
              <a:t>（年間スケジュール）</a:t>
            </a:r>
            <a:endParaRPr lang="ja-JP" altLang="en-US" sz="4000" b="1" dirty="0">
              <a:solidFill>
                <a:schemeClr val="bg1"/>
              </a:solidFill>
              <a:latin typeface="メイリオ" panose="020B0604030504040204" pitchFamily="50" charset="-128"/>
              <a:ea typeface="メイリオ" panose="020B0604030504040204" pitchFamily="50" charset="-128"/>
            </a:endParaRPr>
          </a:p>
        </p:txBody>
      </p:sp>
      <p:sp>
        <p:nvSpPr>
          <p:cNvPr id="5" name="Text Box 4">
            <a:extLst>
              <a:ext uri="{FF2B5EF4-FFF2-40B4-BE49-F238E27FC236}">
                <a16:creationId xmlns:a16="http://schemas.microsoft.com/office/drawing/2014/main" id="{F2A79213-5BF9-4786-9725-77F28C0DAD4E}"/>
              </a:ext>
            </a:extLst>
          </p:cNvPr>
          <p:cNvSpPr txBox="1">
            <a:spLocks noChangeArrowheads="1"/>
          </p:cNvSpPr>
          <p:nvPr/>
        </p:nvSpPr>
        <p:spPr bwMode="auto">
          <a:xfrm>
            <a:off x="291193" y="889154"/>
            <a:ext cx="94560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活動年度</a:t>
            </a:r>
            <a:r>
              <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●月１日～●月末日／会計年度</a:t>
            </a:r>
            <a:r>
              <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●月１日～●月末日</a:t>
            </a:r>
          </a:p>
        </p:txBody>
      </p:sp>
      <p:sp>
        <p:nvSpPr>
          <p:cNvPr id="6" name="Text Box 5">
            <a:extLst>
              <a:ext uri="{FF2B5EF4-FFF2-40B4-BE49-F238E27FC236}">
                <a16:creationId xmlns:a16="http://schemas.microsoft.com/office/drawing/2014/main" id="{817FCB23-7C06-4A88-AC76-8B3F1F247053}"/>
              </a:ext>
            </a:extLst>
          </p:cNvPr>
          <p:cNvSpPr txBox="1">
            <a:spLocks noChangeArrowheads="1"/>
          </p:cNvSpPr>
          <p:nvPr/>
        </p:nvSpPr>
        <p:spPr bwMode="auto">
          <a:xfrm>
            <a:off x="733901" y="1460188"/>
            <a:ext cx="5804807"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ts val="0"/>
              </a:spcBef>
              <a:spcAft>
                <a:spcPts val="600"/>
              </a:spcAft>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　８月　職場委員、専門部改選</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a:spcBef>
                <a:spcPts val="0"/>
              </a:spcBef>
              <a:spcAft>
                <a:spcPts val="600"/>
              </a:spcAft>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　　　　出向者オルグ</a:t>
            </a:r>
          </a:p>
          <a:p>
            <a:pPr eaLnBrk="1" hangingPunct="1">
              <a:spcBef>
                <a:spcPts val="0"/>
              </a:spcBef>
              <a:spcAft>
                <a:spcPts val="600"/>
              </a:spcAft>
              <a:buFontTx/>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　　　　定期大会</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eaLnBrk="1" hangingPunct="1">
              <a:spcBef>
                <a:spcPts val="0"/>
              </a:spcBef>
              <a:spcAft>
                <a:spcPts val="600"/>
              </a:spcAft>
              <a:buFontTx/>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　９月　●●産別定期大会</a:t>
            </a:r>
          </a:p>
          <a:p>
            <a:pPr eaLnBrk="1" hangingPunct="1">
              <a:spcBef>
                <a:spcPts val="0"/>
              </a:spcBef>
              <a:spcAft>
                <a:spcPts val="600"/>
              </a:spcAft>
              <a:buFontTx/>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１０月　連合静岡定期大会</a:t>
            </a:r>
          </a:p>
          <a:p>
            <a:pPr eaLnBrk="1" hangingPunct="1">
              <a:spcBef>
                <a:spcPts val="0"/>
              </a:spcBef>
              <a:spcAft>
                <a:spcPts val="600"/>
              </a:spcAft>
              <a:buFontTx/>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１１月　連合静岡●●地協定期大会</a:t>
            </a:r>
          </a:p>
          <a:p>
            <a:pPr eaLnBrk="1" hangingPunct="1">
              <a:spcBef>
                <a:spcPts val="0"/>
              </a:spcBef>
              <a:spcAft>
                <a:spcPts val="600"/>
              </a:spcAft>
              <a:buFontTx/>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１２月　一時金実態調査</a:t>
            </a:r>
          </a:p>
          <a:p>
            <a:pPr eaLnBrk="1" hangingPunct="1">
              <a:spcBef>
                <a:spcPts val="0"/>
              </a:spcBef>
              <a:spcAft>
                <a:spcPts val="600"/>
              </a:spcAft>
              <a:buFontTx/>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　１月　勤務カレンダー協定</a:t>
            </a:r>
          </a:p>
          <a:p>
            <a:pPr eaLnBrk="1" hangingPunct="1">
              <a:spcBef>
                <a:spcPts val="0"/>
              </a:spcBef>
              <a:spcAft>
                <a:spcPts val="600"/>
              </a:spcAft>
              <a:buFontTx/>
              <a:buNone/>
            </a:pPr>
            <a:endPar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9" name="Line 21">
            <a:extLst>
              <a:ext uri="{FF2B5EF4-FFF2-40B4-BE49-F238E27FC236}">
                <a16:creationId xmlns:a16="http://schemas.microsoft.com/office/drawing/2014/main" id="{4940BE5D-23C8-4656-8F3C-8D94AACE03F7}"/>
              </a:ext>
            </a:extLst>
          </p:cNvPr>
          <p:cNvSpPr>
            <a:spLocks noChangeShapeType="1"/>
          </p:cNvSpPr>
          <p:nvPr/>
        </p:nvSpPr>
        <p:spPr bwMode="auto">
          <a:xfrm>
            <a:off x="733901" y="1460188"/>
            <a:ext cx="53753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20" name="Text Box 60">
            <a:extLst>
              <a:ext uri="{FF2B5EF4-FFF2-40B4-BE49-F238E27FC236}">
                <a16:creationId xmlns:a16="http://schemas.microsoft.com/office/drawing/2014/main" id="{78BCE7CD-D4D1-4313-91DD-4A0CC1849870}"/>
              </a:ext>
            </a:extLst>
          </p:cNvPr>
          <p:cNvSpPr txBox="1">
            <a:spLocks noChangeArrowheads="1"/>
          </p:cNvSpPr>
          <p:nvPr/>
        </p:nvSpPr>
        <p:spPr bwMode="auto">
          <a:xfrm>
            <a:off x="362596" y="6017219"/>
            <a:ext cx="5160508"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buFontTx/>
              <a:buNone/>
            </a:pPr>
            <a:r>
              <a:rPr lang="en-US" altLang="ja-JP" sz="1400" b="1"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年度により開催時期が異なります。</a:t>
            </a:r>
            <a:endParaRPr lang="en-US" altLang="ja-JP" sz="1400" b="1" dirty="0">
              <a:solidFill>
                <a:schemeClr val="tx1">
                  <a:lumMod val="85000"/>
                  <a:lumOff val="15000"/>
                </a:schemeClr>
              </a:solidFill>
              <a:latin typeface="メイリオ" panose="020B0604030504040204" pitchFamily="50" charset="-128"/>
              <a:ea typeface="メイリオ" panose="020B0604030504040204" pitchFamily="50" charset="-128"/>
            </a:endParaRPr>
          </a:p>
          <a:p>
            <a:pPr eaLnBrk="1" hangingPunct="1">
              <a:spcBef>
                <a:spcPct val="50000"/>
              </a:spcBef>
              <a:buFontTx/>
              <a:buNone/>
            </a:pPr>
            <a:r>
              <a:rPr lang="en-US" altLang="ja-JP" sz="1400" b="1"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1400" b="1" dirty="0">
                <a:solidFill>
                  <a:schemeClr val="tx1">
                    <a:lumMod val="85000"/>
                    <a:lumOff val="15000"/>
                  </a:schemeClr>
                </a:solidFill>
                <a:latin typeface="メイリオ" panose="020B0604030504040204" pitchFamily="50" charset="-128"/>
                <a:ea typeface="メイリオ" panose="020B0604030504040204" pitchFamily="50" charset="-128"/>
              </a:rPr>
              <a:t>その他、専門委員会や外部団体による活動もあります。</a:t>
            </a:r>
          </a:p>
        </p:txBody>
      </p:sp>
      <p:sp>
        <p:nvSpPr>
          <p:cNvPr id="21" name="スライド番号プレースホルダー 5">
            <a:extLst>
              <a:ext uri="{FF2B5EF4-FFF2-40B4-BE49-F238E27FC236}">
                <a16:creationId xmlns:a16="http://schemas.microsoft.com/office/drawing/2014/main" id="{3B460871-391D-4C1A-AC1E-52B614F50DAF}"/>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8</a:t>
            </a:fld>
            <a:endParaRPr lang="en-US" sz="1800" dirty="0">
              <a:solidFill>
                <a:schemeClr val="tx1"/>
              </a:solidFill>
            </a:endParaRPr>
          </a:p>
        </p:txBody>
      </p:sp>
      <p:sp>
        <p:nvSpPr>
          <p:cNvPr id="24" name="Text Box 5">
            <a:extLst>
              <a:ext uri="{FF2B5EF4-FFF2-40B4-BE49-F238E27FC236}">
                <a16:creationId xmlns:a16="http://schemas.microsoft.com/office/drawing/2014/main" id="{4D2FA3F2-6455-4735-B677-DE0B496B356F}"/>
              </a:ext>
            </a:extLst>
          </p:cNvPr>
          <p:cNvSpPr txBox="1">
            <a:spLocks noChangeArrowheads="1"/>
          </p:cNvSpPr>
          <p:nvPr/>
        </p:nvSpPr>
        <p:spPr bwMode="auto">
          <a:xfrm>
            <a:off x="6364101" y="1867331"/>
            <a:ext cx="4927748" cy="4478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ts val="0"/>
              </a:spcBef>
              <a:spcAft>
                <a:spcPts val="600"/>
              </a:spcAft>
              <a:buFontTx/>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　２月　春闘要求案検討</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eaLnBrk="1" hangingPunct="1">
              <a:spcBef>
                <a:spcPts val="0"/>
              </a:spcBef>
              <a:spcAft>
                <a:spcPts val="600"/>
              </a:spcAft>
              <a:buFontTx/>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　　　　春闘要求申し入れ</a:t>
            </a:r>
          </a:p>
          <a:p>
            <a:pPr eaLnBrk="1" hangingPunct="1">
              <a:spcBef>
                <a:spcPts val="0"/>
              </a:spcBef>
              <a:spcAft>
                <a:spcPts val="600"/>
              </a:spcAft>
              <a:buFontTx/>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　３月　春闘回答引出し</a:t>
            </a:r>
          </a:p>
          <a:p>
            <a:pPr eaLnBrk="1" hangingPunct="1">
              <a:spcBef>
                <a:spcPts val="0"/>
              </a:spcBef>
              <a:spcAft>
                <a:spcPts val="600"/>
              </a:spcAft>
              <a:buFontTx/>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　４月または５月　連合静岡●●</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eaLnBrk="1" hangingPunct="1">
              <a:spcBef>
                <a:spcPts val="0"/>
              </a:spcBef>
              <a:spcAft>
                <a:spcPts val="600"/>
              </a:spcAft>
              <a:buFontTx/>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　　　　地協メーデー</a:t>
            </a:r>
          </a:p>
          <a:p>
            <a:pPr eaLnBrk="1" hangingPunct="1">
              <a:spcBef>
                <a:spcPts val="0"/>
              </a:spcBef>
              <a:spcAft>
                <a:spcPts val="600"/>
              </a:spcAft>
              <a:buFontTx/>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　６月　新入組合員研修会</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eaLnBrk="1" hangingPunct="1">
              <a:spcBef>
                <a:spcPts val="0"/>
              </a:spcBef>
              <a:spcAft>
                <a:spcPts val="600"/>
              </a:spcAft>
              <a:buFontTx/>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　　　　賃金一時金実態調査</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eaLnBrk="1" hangingPunct="1">
              <a:spcBef>
                <a:spcPts val="0"/>
              </a:spcBef>
              <a:spcAft>
                <a:spcPts val="600"/>
              </a:spcAft>
              <a:buFontTx/>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　７月　執行委員改選</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eaLnBrk="1" hangingPunct="1">
              <a:spcBef>
                <a:spcPts val="0"/>
              </a:spcBef>
              <a:spcAft>
                <a:spcPts val="600"/>
              </a:spcAft>
              <a:buFontTx/>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　　　　●●産別定期大会</a:t>
            </a:r>
            <a:endParaRPr lang="en-US" altLang="ja-JP" sz="2400" b="1" dirty="0">
              <a:solidFill>
                <a:schemeClr val="tx1">
                  <a:lumMod val="85000"/>
                  <a:lumOff val="15000"/>
                </a:schemeClr>
              </a:solidFill>
              <a:latin typeface="メイリオ" panose="020B0604030504040204" pitchFamily="50" charset="-128"/>
              <a:ea typeface="メイリオ" panose="020B0604030504040204" pitchFamily="50" charset="-128"/>
            </a:endParaRPr>
          </a:p>
          <a:p>
            <a:pPr eaLnBrk="1" hangingPunct="1">
              <a:spcBef>
                <a:spcPts val="0"/>
              </a:spcBef>
              <a:spcAft>
                <a:spcPts val="600"/>
              </a:spcAft>
              <a:buFontTx/>
              <a:buNone/>
            </a:pPr>
            <a:r>
              <a:rPr lang="ja-JP" altLang="en-US" sz="2400" b="1" dirty="0">
                <a:solidFill>
                  <a:schemeClr val="tx1">
                    <a:lumMod val="85000"/>
                    <a:lumOff val="15000"/>
                  </a:schemeClr>
                </a:solidFill>
                <a:latin typeface="メイリオ" panose="020B0604030504040204" pitchFamily="50" charset="-128"/>
                <a:ea typeface="メイリオ" panose="020B0604030504040204" pitchFamily="50" charset="-128"/>
              </a:rPr>
              <a:t>　　　　●●労連定期大会</a:t>
            </a:r>
          </a:p>
        </p:txBody>
      </p:sp>
      <p:sp>
        <p:nvSpPr>
          <p:cNvPr id="25" name="Line 21">
            <a:extLst>
              <a:ext uri="{FF2B5EF4-FFF2-40B4-BE49-F238E27FC236}">
                <a16:creationId xmlns:a16="http://schemas.microsoft.com/office/drawing/2014/main" id="{EE3DE1FB-47C8-41A8-9089-BF95EE0B18C7}"/>
              </a:ext>
            </a:extLst>
          </p:cNvPr>
          <p:cNvSpPr>
            <a:spLocks noChangeShapeType="1"/>
          </p:cNvSpPr>
          <p:nvPr/>
        </p:nvSpPr>
        <p:spPr bwMode="auto">
          <a:xfrm>
            <a:off x="733901" y="2762515"/>
            <a:ext cx="53753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26" name="Line 21">
            <a:extLst>
              <a:ext uri="{FF2B5EF4-FFF2-40B4-BE49-F238E27FC236}">
                <a16:creationId xmlns:a16="http://schemas.microsoft.com/office/drawing/2014/main" id="{05806FA8-8693-4395-B278-165764E4BEA1}"/>
              </a:ext>
            </a:extLst>
          </p:cNvPr>
          <p:cNvSpPr>
            <a:spLocks noChangeShapeType="1"/>
          </p:cNvSpPr>
          <p:nvPr/>
        </p:nvSpPr>
        <p:spPr bwMode="auto">
          <a:xfrm>
            <a:off x="733901" y="3205861"/>
            <a:ext cx="53753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27" name="Line 21">
            <a:extLst>
              <a:ext uri="{FF2B5EF4-FFF2-40B4-BE49-F238E27FC236}">
                <a16:creationId xmlns:a16="http://schemas.microsoft.com/office/drawing/2014/main" id="{A68ADE08-5324-4264-9351-DE87F72FBE16}"/>
              </a:ext>
            </a:extLst>
          </p:cNvPr>
          <p:cNvSpPr>
            <a:spLocks noChangeShapeType="1"/>
          </p:cNvSpPr>
          <p:nvPr/>
        </p:nvSpPr>
        <p:spPr bwMode="auto">
          <a:xfrm>
            <a:off x="733901" y="3621497"/>
            <a:ext cx="53753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28" name="Line 21">
            <a:extLst>
              <a:ext uri="{FF2B5EF4-FFF2-40B4-BE49-F238E27FC236}">
                <a16:creationId xmlns:a16="http://schemas.microsoft.com/office/drawing/2014/main" id="{22EEA8EC-67EA-479C-AA60-786693F4BAFE}"/>
              </a:ext>
            </a:extLst>
          </p:cNvPr>
          <p:cNvSpPr>
            <a:spLocks noChangeShapeType="1"/>
          </p:cNvSpPr>
          <p:nvPr/>
        </p:nvSpPr>
        <p:spPr bwMode="auto">
          <a:xfrm>
            <a:off x="733901" y="4106406"/>
            <a:ext cx="53753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29" name="Line 21">
            <a:extLst>
              <a:ext uri="{FF2B5EF4-FFF2-40B4-BE49-F238E27FC236}">
                <a16:creationId xmlns:a16="http://schemas.microsoft.com/office/drawing/2014/main" id="{ABFD3F54-0060-424F-9685-56DB60BDD73C}"/>
              </a:ext>
            </a:extLst>
          </p:cNvPr>
          <p:cNvSpPr>
            <a:spLocks noChangeShapeType="1"/>
          </p:cNvSpPr>
          <p:nvPr/>
        </p:nvSpPr>
        <p:spPr bwMode="auto">
          <a:xfrm>
            <a:off x="733901" y="4522042"/>
            <a:ext cx="53753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30" name="Line 21">
            <a:extLst>
              <a:ext uri="{FF2B5EF4-FFF2-40B4-BE49-F238E27FC236}">
                <a16:creationId xmlns:a16="http://schemas.microsoft.com/office/drawing/2014/main" id="{C6668C40-8BB7-41D2-B1D7-8BFC0607790A}"/>
              </a:ext>
            </a:extLst>
          </p:cNvPr>
          <p:cNvSpPr>
            <a:spLocks noChangeShapeType="1"/>
          </p:cNvSpPr>
          <p:nvPr/>
        </p:nvSpPr>
        <p:spPr bwMode="auto">
          <a:xfrm>
            <a:off x="733901" y="5006951"/>
            <a:ext cx="53753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31" name="Line 21">
            <a:extLst>
              <a:ext uri="{FF2B5EF4-FFF2-40B4-BE49-F238E27FC236}">
                <a16:creationId xmlns:a16="http://schemas.microsoft.com/office/drawing/2014/main" id="{1C12421B-A99B-481A-90B5-F5F3336AE05C}"/>
              </a:ext>
            </a:extLst>
          </p:cNvPr>
          <p:cNvSpPr>
            <a:spLocks noChangeShapeType="1"/>
          </p:cNvSpPr>
          <p:nvPr/>
        </p:nvSpPr>
        <p:spPr bwMode="auto">
          <a:xfrm>
            <a:off x="6452704" y="1842865"/>
            <a:ext cx="447300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32" name="Line 21">
            <a:extLst>
              <a:ext uri="{FF2B5EF4-FFF2-40B4-BE49-F238E27FC236}">
                <a16:creationId xmlns:a16="http://schemas.microsoft.com/office/drawing/2014/main" id="{94F570CF-79E2-4FE0-9ABB-C85BF5E49431}"/>
              </a:ext>
            </a:extLst>
          </p:cNvPr>
          <p:cNvSpPr>
            <a:spLocks noChangeShapeType="1"/>
          </p:cNvSpPr>
          <p:nvPr/>
        </p:nvSpPr>
        <p:spPr bwMode="auto">
          <a:xfrm>
            <a:off x="6452704" y="2701847"/>
            <a:ext cx="447300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33" name="Line 21">
            <a:extLst>
              <a:ext uri="{FF2B5EF4-FFF2-40B4-BE49-F238E27FC236}">
                <a16:creationId xmlns:a16="http://schemas.microsoft.com/office/drawing/2014/main" id="{E6E9911C-3303-479C-AF20-E6FD639F72E1}"/>
              </a:ext>
            </a:extLst>
          </p:cNvPr>
          <p:cNvSpPr>
            <a:spLocks noChangeShapeType="1"/>
          </p:cNvSpPr>
          <p:nvPr/>
        </p:nvSpPr>
        <p:spPr bwMode="auto">
          <a:xfrm>
            <a:off x="6452704" y="3126319"/>
            <a:ext cx="447300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34" name="Line 21">
            <a:extLst>
              <a:ext uri="{FF2B5EF4-FFF2-40B4-BE49-F238E27FC236}">
                <a16:creationId xmlns:a16="http://schemas.microsoft.com/office/drawing/2014/main" id="{D6D2838C-74A1-4530-9D78-428E66E78533}"/>
              </a:ext>
            </a:extLst>
          </p:cNvPr>
          <p:cNvSpPr>
            <a:spLocks noChangeShapeType="1"/>
          </p:cNvSpPr>
          <p:nvPr/>
        </p:nvSpPr>
        <p:spPr bwMode="auto">
          <a:xfrm>
            <a:off x="6452704" y="4026864"/>
            <a:ext cx="447300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35" name="Line 21">
            <a:extLst>
              <a:ext uri="{FF2B5EF4-FFF2-40B4-BE49-F238E27FC236}">
                <a16:creationId xmlns:a16="http://schemas.microsoft.com/office/drawing/2014/main" id="{5CB83EC1-10F3-4BE6-B854-60E5D88194B4}"/>
              </a:ext>
            </a:extLst>
          </p:cNvPr>
          <p:cNvSpPr>
            <a:spLocks noChangeShapeType="1"/>
          </p:cNvSpPr>
          <p:nvPr/>
        </p:nvSpPr>
        <p:spPr bwMode="auto">
          <a:xfrm>
            <a:off x="6452704" y="4909873"/>
            <a:ext cx="447300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36" name="Line 21">
            <a:extLst>
              <a:ext uri="{FF2B5EF4-FFF2-40B4-BE49-F238E27FC236}">
                <a16:creationId xmlns:a16="http://schemas.microsoft.com/office/drawing/2014/main" id="{877ED828-4A31-46A6-A08B-DE35DF53A125}"/>
              </a:ext>
            </a:extLst>
          </p:cNvPr>
          <p:cNvSpPr>
            <a:spLocks noChangeShapeType="1"/>
          </p:cNvSpPr>
          <p:nvPr/>
        </p:nvSpPr>
        <p:spPr bwMode="auto">
          <a:xfrm>
            <a:off x="6452704" y="6334870"/>
            <a:ext cx="447300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b="1">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37" name="楕円 36">
            <a:extLst>
              <a:ext uri="{FF2B5EF4-FFF2-40B4-BE49-F238E27FC236}">
                <a16:creationId xmlns:a16="http://schemas.microsoft.com/office/drawing/2014/main" id="{000B262C-642D-43D8-B1B4-0A56B5783C20}"/>
              </a:ext>
            </a:extLst>
          </p:cNvPr>
          <p:cNvSpPr/>
          <p:nvPr/>
        </p:nvSpPr>
        <p:spPr>
          <a:xfrm>
            <a:off x="4046352" y="1843094"/>
            <a:ext cx="2492356" cy="4685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Text Box 13">
            <a:extLst>
              <a:ext uri="{FF2B5EF4-FFF2-40B4-BE49-F238E27FC236}">
                <a16:creationId xmlns:a16="http://schemas.microsoft.com/office/drawing/2014/main" id="{61193B89-543A-435F-80C7-9D302E2F8DE0}"/>
              </a:ext>
            </a:extLst>
          </p:cNvPr>
          <p:cNvSpPr txBox="1">
            <a:spLocks noChangeArrowheads="1"/>
          </p:cNvSpPr>
          <p:nvPr/>
        </p:nvSpPr>
        <p:spPr bwMode="auto">
          <a:xfrm>
            <a:off x="4046352" y="1830395"/>
            <a:ext cx="2492356" cy="427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tIns="10800" rIns="54000" bIns="10800">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lnSpc>
                <a:spcPts val="3500"/>
              </a:lnSpc>
              <a:spcBef>
                <a:spcPts val="0"/>
              </a:spcBef>
              <a:buNone/>
            </a:pPr>
            <a:r>
              <a:rPr lang="ja-JP" altLang="en-US" sz="1600" b="1" dirty="0">
                <a:solidFill>
                  <a:schemeClr val="bg1"/>
                </a:solidFill>
                <a:latin typeface="メイリオ" panose="020B0604030504040204" pitchFamily="50" charset="-128"/>
                <a:ea typeface="メイリオ" panose="020B0604030504040204" pitchFamily="50" charset="-128"/>
              </a:rPr>
              <a:t>巻末</a:t>
            </a:r>
            <a:r>
              <a:rPr lang="en-US" altLang="ja-JP" sz="1600" b="1" dirty="0">
                <a:solidFill>
                  <a:schemeClr val="bg1"/>
                </a:solidFill>
                <a:latin typeface="メイリオ" panose="020B0604030504040204" pitchFamily="50" charset="-128"/>
                <a:ea typeface="メイリオ" panose="020B0604030504040204" pitchFamily="50" charset="-128"/>
              </a:rPr>
              <a:t>【</a:t>
            </a:r>
            <a:r>
              <a:rPr lang="ja-JP" altLang="en-US" sz="1600" b="1" dirty="0">
                <a:solidFill>
                  <a:schemeClr val="bg1"/>
                </a:solidFill>
                <a:latin typeface="メイリオ" panose="020B0604030504040204" pitchFamily="50" charset="-128"/>
                <a:ea typeface="メイリオ" panose="020B0604030504040204" pitchFamily="50" charset="-128"/>
              </a:rPr>
              <a:t>用語集</a:t>
            </a:r>
            <a:r>
              <a:rPr lang="en-US" altLang="ja-JP" sz="1600" b="1" dirty="0">
                <a:solidFill>
                  <a:schemeClr val="bg1"/>
                </a:solidFill>
                <a:latin typeface="メイリオ" panose="020B0604030504040204" pitchFamily="50" charset="-128"/>
                <a:ea typeface="メイリオ" panose="020B0604030504040204" pitchFamily="50" charset="-128"/>
              </a:rPr>
              <a:t>】</a:t>
            </a:r>
            <a:r>
              <a:rPr lang="ja-JP" altLang="en-US" sz="1600" b="1" dirty="0">
                <a:solidFill>
                  <a:schemeClr val="bg1"/>
                </a:solidFill>
                <a:latin typeface="メイリオ" panose="020B0604030504040204" pitchFamily="50" charset="-128"/>
                <a:ea typeface="メイリオ" panose="020B0604030504040204" pitchFamily="50" charset="-128"/>
              </a:rPr>
              <a:t>でも解説</a:t>
            </a:r>
            <a:endParaRPr lang="en-US" altLang="ja-JP" sz="18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30649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F2450CEB-E97B-47C4-9E2A-175B99C7991C}"/>
              </a:ext>
            </a:extLst>
          </p:cNvPr>
          <p:cNvSpPr/>
          <p:nvPr/>
        </p:nvSpPr>
        <p:spPr>
          <a:xfrm>
            <a:off x="0" y="0"/>
            <a:ext cx="12192000" cy="759883"/>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四角形: 角を丸くする 3">
            <a:extLst>
              <a:ext uri="{FF2B5EF4-FFF2-40B4-BE49-F238E27FC236}">
                <a16:creationId xmlns:a16="http://schemas.microsoft.com/office/drawing/2014/main" id="{58FC15E8-6403-4837-ACD5-D9ED0FA659A7}"/>
              </a:ext>
            </a:extLst>
          </p:cNvPr>
          <p:cNvSpPr/>
          <p:nvPr/>
        </p:nvSpPr>
        <p:spPr>
          <a:xfrm>
            <a:off x="4361021" y="2340038"/>
            <a:ext cx="6870541" cy="3915556"/>
          </a:xfrm>
          <a:prstGeom prst="roundRect">
            <a:avLst>
              <a:gd name="adj" fmla="val 3261"/>
            </a:avLst>
          </a:prstGeom>
          <a:solidFill>
            <a:schemeClr val="bg1"/>
          </a:solidFill>
          <a:ln w="38100">
            <a:solidFill>
              <a:srgbClr val="0000C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四角形: 角を丸くする 4">
            <a:extLst>
              <a:ext uri="{FF2B5EF4-FFF2-40B4-BE49-F238E27FC236}">
                <a16:creationId xmlns:a16="http://schemas.microsoft.com/office/drawing/2014/main" id="{D1FA196C-606F-4A17-AED5-38065D676279}"/>
              </a:ext>
            </a:extLst>
          </p:cNvPr>
          <p:cNvSpPr/>
          <p:nvPr/>
        </p:nvSpPr>
        <p:spPr>
          <a:xfrm>
            <a:off x="1039086" y="2340038"/>
            <a:ext cx="3321935" cy="3915556"/>
          </a:xfrm>
          <a:prstGeom prst="roundRect">
            <a:avLst>
              <a:gd name="adj" fmla="val 4323"/>
            </a:avLst>
          </a:prstGeom>
          <a:solidFill>
            <a:schemeClr val="accent1">
              <a:lumMod val="20000"/>
              <a:lumOff val="80000"/>
            </a:schemeClr>
          </a:solidFill>
          <a:ln w="38100">
            <a:solidFill>
              <a:srgbClr val="0000CC"/>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6" name="直線コネクタ 5">
            <a:extLst>
              <a:ext uri="{FF2B5EF4-FFF2-40B4-BE49-F238E27FC236}">
                <a16:creationId xmlns:a16="http://schemas.microsoft.com/office/drawing/2014/main" id="{05FC5396-7F3F-44E9-9D3E-8C38D9F96802}"/>
              </a:ext>
            </a:extLst>
          </p:cNvPr>
          <p:cNvCxnSpPr>
            <a:cxnSpLocks/>
          </p:cNvCxnSpPr>
          <p:nvPr/>
        </p:nvCxnSpPr>
        <p:spPr>
          <a:xfrm>
            <a:off x="1039086" y="2809091"/>
            <a:ext cx="10192476" cy="0"/>
          </a:xfrm>
          <a:prstGeom prst="line">
            <a:avLst/>
          </a:prstGeom>
          <a:ln w="38100">
            <a:solidFill>
              <a:srgbClr val="0000CC"/>
            </a:solidFill>
          </a:ln>
        </p:spPr>
        <p:style>
          <a:lnRef idx="1">
            <a:schemeClr val="accent1"/>
          </a:lnRef>
          <a:fillRef idx="0">
            <a:schemeClr val="accent1"/>
          </a:fillRef>
          <a:effectRef idx="0">
            <a:schemeClr val="accent1"/>
          </a:effectRef>
          <a:fontRef idx="minor">
            <a:schemeClr val="tx1"/>
          </a:fontRef>
        </p:style>
      </p:cxnSp>
      <p:sp>
        <p:nvSpPr>
          <p:cNvPr id="7" name="タイトル 1">
            <a:extLst>
              <a:ext uri="{FF2B5EF4-FFF2-40B4-BE49-F238E27FC236}">
                <a16:creationId xmlns:a16="http://schemas.microsoft.com/office/drawing/2014/main" id="{F580176A-8BCA-4AC7-AB68-D531DC8E49B0}"/>
              </a:ext>
            </a:extLst>
          </p:cNvPr>
          <p:cNvSpPr txBox="1">
            <a:spLocks/>
          </p:cNvSpPr>
          <p:nvPr/>
        </p:nvSpPr>
        <p:spPr>
          <a:xfrm>
            <a:off x="1589557" y="2465366"/>
            <a:ext cx="2204428" cy="41524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rgbClr val="0000CC"/>
                </a:solidFill>
                <a:latin typeface="メイリオ" panose="020B0604030504040204" pitchFamily="50" charset="-128"/>
                <a:ea typeface="メイリオ" panose="020B0604030504040204" pitchFamily="50" charset="-128"/>
              </a:rPr>
              <a:t>項　　　目</a:t>
            </a:r>
          </a:p>
        </p:txBody>
      </p:sp>
      <p:sp>
        <p:nvSpPr>
          <p:cNvPr id="8" name="タイトル 1">
            <a:extLst>
              <a:ext uri="{FF2B5EF4-FFF2-40B4-BE49-F238E27FC236}">
                <a16:creationId xmlns:a16="http://schemas.microsoft.com/office/drawing/2014/main" id="{C71C65D0-257F-4FD7-9F9D-C41C238DAD88}"/>
              </a:ext>
            </a:extLst>
          </p:cNvPr>
          <p:cNvSpPr txBox="1">
            <a:spLocks/>
          </p:cNvSpPr>
          <p:nvPr/>
        </p:nvSpPr>
        <p:spPr>
          <a:xfrm>
            <a:off x="6042487" y="2465366"/>
            <a:ext cx="3526879" cy="36861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b="1" dirty="0">
                <a:solidFill>
                  <a:srgbClr val="0000CC"/>
                </a:solidFill>
                <a:latin typeface="メイリオ" panose="020B0604030504040204" pitchFamily="50" charset="-128"/>
                <a:ea typeface="メイリオ" panose="020B0604030504040204" pitchFamily="50" charset="-128"/>
              </a:rPr>
              <a:t>内　　　　容</a:t>
            </a:r>
          </a:p>
        </p:txBody>
      </p:sp>
      <p:sp>
        <p:nvSpPr>
          <p:cNvPr id="9" name="タイトル 1">
            <a:extLst>
              <a:ext uri="{FF2B5EF4-FFF2-40B4-BE49-F238E27FC236}">
                <a16:creationId xmlns:a16="http://schemas.microsoft.com/office/drawing/2014/main" id="{30B1CBF2-6E55-4EDC-863E-8E31D3F8A1CA}"/>
              </a:ext>
            </a:extLst>
          </p:cNvPr>
          <p:cNvSpPr txBox="1">
            <a:spLocks/>
          </p:cNvSpPr>
          <p:nvPr/>
        </p:nvSpPr>
        <p:spPr>
          <a:xfrm>
            <a:off x="1149923" y="2817998"/>
            <a:ext cx="3083696" cy="3506875"/>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dist">
              <a:lnSpc>
                <a:spcPct val="130000"/>
              </a:lnSpc>
            </a:pPr>
            <a:r>
              <a:rPr lang="ja-JP" altLang="en-US" sz="2400" dirty="0">
                <a:latin typeface="メイリオ" panose="020B0604030504040204" pitchFamily="50" charset="-128"/>
                <a:ea typeface="メイリオ" panose="020B0604030504040204" pitchFamily="50" charset="-128"/>
              </a:rPr>
              <a:t>職場活動</a:t>
            </a:r>
            <a:endParaRPr lang="en-US" altLang="ja-JP" sz="2400" dirty="0">
              <a:latin typeface="メイリオ" panose="020B0604030504040204" pitchFamily="50" charset="-128"/>
              <a:ea typeface="メイリオ" panose="020B0604030504040204" pitchFamily="50" charset="-128"/>
            </a:endParaRPr>
          </a:p>
          <a:p>
            <a:pPr algn="dist">
              <a:lnSpc>
                <a:spcPct val="130000"/>
              </a:lnSpc>
            </a:pPr>
            <a:r>
              <a:rPr lang="ja-JP" altLang="en-US" sz="2400" dirty="0">
                <a:latin typeface="メイリオ" panose="020B0604030504040204" pitchFamily="50" charset="-128"/>
                <a:ea typeface="メイリオ" panose="020B0604030504040204" pitchFamily="50" charset="-128"/>
              </a:rPr>
              <a:t>組織活動</a:t>
            </a:r>
            <a:endParaRPr lang="en-US" altLang="ja-JP" sz="2400" dirty="0">
              <a:latin typeface="メイリオ" panose="020B0604030504040204" pitchFamily="50" charset="-128"/>
              <a:ea typeface="メイリオ" panose="020B0604030504040204" pitchFamily="50" charset="-128"/>
            </a:endParaRPr>
          </a:p>
          <a:p>
            <a:pPr algn="dist">
              <a:lnSpc>
                <a:spcPct val="130000"/>
              </a:lnSpc>
            </a:pPr>
            <a:r>
              <a:rPr lang="ja-JP" altLang="en-US" sz="2400" dirty="0">
                <a:latin typeface="メイリオ" panose="020B0604030504040204" pitchFamily="50" charset="-128"/>
                <a:ea typeface="メイリオ" panose="020B0604030504040204" pitchFamily="50" charset="-128"/>
              </a:rPr>
              <a:t>経営対策</a:t>
            </a:r>
            <a:endParaRPr lang="en-US" altLang="ja-JP" sz="2400" dirty="0">
              <a:latin typeface="メイリオ" panose="020B0604030504040204" pitchFamily="50" charset="-128"/>
              <a:ea typeface="メイリオ" panose="020B0604030504040204" pitchFamily="50" charset="-128"/>
            </a:endParaRPr>
          </a:p>
          <a:p>
            <a:pPr algn="dist">
              <a:lnSpc>
                <a:spcPct val="130000"/>
              </a:lnSpc>
            </a:pPr>
            <a:r>
              <a:rPr lang="ja-JP" altLang="en-US" sz="2400" dirty="0">
                <a:latin typeface="メイリオ" panose="020B0604030504040204" pitchFamily="50" charset="-128"/>
                <a:ea typeface="メイリオ" panose="020B0604030504040204" pitchFamily="50" charset="-128"/>
              </a:rPr>
              <a:t>自主福祉 社会貢献</a:t>
            </a:r>
            <a:endParaRPr lang="en-US" altLang="ja-JP" sz="2400" dirty="0">
              <a:latin typeface="メイリオ" panose="020B0604030504040204" pitchFamily="50" charset="-128"/>
              <a:ea typeface="メイリオ" panose="020B0604030504040204" pitchFamily="50" charset="-128"/>
            </a:endParaRPr>
          </a:p>
          <a:p>
            <a:pPr algn="dist">
              <a:lnSpc>
                <a:spcPct val="130000"/>
              </a:lnSpc>
              <a:spcBef>
                <a:spcPts val="1800"/>
              </a:spcBef>
              <a:spcAft>
                <a:spcPts val="1800"/>
              </a:spcAft>
            </a:pPr>
            <a:r>
              <a:rPr lang="ja-JP" altLang="en-US" sz="2400" dirty="0">
                <a:latin typeface="メイリオ" panose="020B0604030504040204" pitchFamily="50" charset="-128"/>
                <a:ea typeface="メイリオ" panose="020B0604030504040204" pitchFamily="50" charset="-128"/>
              </a:rPr>
              <a:t>労働条件</a:t>
            </a:r>
            <a:endParaRPr lang="en-US" altLang="ja-JP" sz="2400" dirty="0">
              <a:latin typeface="メイリオ" panose="020B0604030504040204" pitchFamily="50" charset="-128"/>
              <a:ea typeface="メイリオ" panose="020B0604030504040204" pitchFamily="50" charset="-128"/>
            </a:endParaRPr>
          </a:p>
          <a:p>
            <a:pPr algn="dist">
              <a:lnSpc>
                <a:spcPct val="130000"/>
              </a:lnSpc>
            </a:pPr>
            <a:r>
              <a:rPr lang="ja-JP" altLang="en-US" sz="2400" dirty="0">
                <a:latin typeface="メイリオ" panose="020B0604030504040204" pitchFamily="50" charset="-128"/>
                <a:ea typeface="メイリオ" panose="020B0604030504040204" pitchFamily="50" charset="-128"/>
              </a:rPr>
              <a:t>政策制度･政治･連帯</a:t>
            </a:r>
            <a:endParaRPr lang="en-US" altLang="ja-JP" sz="2400" dirty="0">
              <a:latin typeface="メイリオ" panose="020B0604030504040204" pitchFamily="50" charset="-128"/>
              <a:ea typeface="メイリオ" panose="020B0604030504040204" pitchFamily="50" charset="-128"/>
            </a:endParaRPr>
          </a:p>
        </p:txBody>
      </p:sp>
      <p:sp>
        <p:nvSpPr>
          <p:cNvPr id="10" name="タイトル 1">
            <a:extLst>
              <a:ext uri="{FF2B5EF4-FFF2-40B4-BE49-F238E27FC236}">
                <a16:creationId xmlns:a16="http://schemas.microsoft.com/office/drawing/2014/main" id="{2E1F0A4C-40E7-486E-9FA1-2E79D1612EAB}"/>
              </a:ext>
            </a:extLst>
          </p:cNvPr>
          <p:cNvSpPr txBox="1">
            <a:spLocks/>
          </p:cNvSpPr>
          <p:nvPr/>
        </p:nvSpPr>
        <p:spPr>
          <a:xfrm>
            <a:off x="4447285" y="2817998"/>
            <a:ext cx="7065835" cy="3506871"/>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30000"/>
              </a:lnSpc>
            </a:pPr>
            <a:r>
              <a:rPr lang="ja-JP" altLang="en-US" sz="2400" dirty="0">
                <a:latin typeface="メイリオ" panose="020B0604030504040204" pitchFamily="50" charset="-128"/>
                <a:ea typeface="メイリオ" panose="020B0604030504040204" pitchFamily="50" charset="-128"/>
              </a:rPr>
              <a:t>組合員の職場の悩みや意見･要望を吸い上げ</a:t>
            </a:r>
            <a:endParaRPr lang="en-US" altLang="ja-JP" sz="2400" dirty="0">
              <a:latin typeface="メイリオ" panose="020B0604030504040204" pitchFamily="50" charset="-128"/>
              <a:ea typeface="メイリオ" panose="020B0604030504040204" pitchFamily="50" charset="-128"/>
            </a:endParaRPr>
          </a:p>
          <a:p>
            <a:pPr algn="l">
              <a:lnSpc>
                <a:spcPct val="130000"/>
              </a:lnSpc>
            </a:pPr>
            <a:r>
              <a:rPr lang="ja-JP" altLang="en-US" sz="2400" dirty="0">
                <a:latin typeface="メイリオ" panose="020B0604030504040204" pitchFamily="50" charset="-128"/>
                <a:ea typeface="メイリオ" panose="020B0604030504040204" pitchFamily="50" charset="-128"/>
              </a:rPr>
              <a:t>組織強化、教育、広報、レク等の企画推進</a:t>
            </a:r>
            <a:endParaRPr lang="en-US" altLang="ja-JP" sz="2400" dirty="0">
              <a:latin typeface="メイリオ" panose="020B0604030504040204" pitchFamily="50" charset="-128"/>
              <a:ea typeface="メイリオ" panose="020B0604030504040204" pitchFamily="50" charset="-128"/>
            </a:endParaRPr>
          </a:p>
          <a:p>
            <a:pPr algn="l">
              <a:lnSpc>
                <a:spcPct val="130000"/>
              </a:lnSpc>
            </a:pPr>
            <a:r>
              <a:rPr lang="ja-JP" altLang="en-US" sz="2400" dirty="0">
                <a:latin typeface="メイリオ" panose="020B0604030504040204" pitchFamily="50" charset="-128"/>
                <a:ea typeface="メイリオ" panose="020B0604030504040204" pitchFamily="50" charset="-128"/>
              </a:rPr>
              <a:t>会社の施策を確認し、労働者として意見・提言</a:t>
            </a:r>
            <a:endParaRPr lang="en-US" altLang="ja-JP" sz="2400" dirty="0">
              <a:latin typeface="メイリオ" panose="020B0604030504040204" pitchFamily="50" charset="-128"/>
              <a:ea typeface="メイリオ" panose="020B0604030504040204" pitchFamily="50" charset="-128"/>
            </a:endParaRPr>
          </a:p>
          <a:p>
            <a:pPr algn="l">
              <a:lnSpc>
                <a:spcPct val="130000"/>
              </a:lnSpc>
            </a:pPr>
            <a:r>
              <a:rPr lang="ja-JP" altLang="en-US" sz="2400" dirty="0">
                <a:latin typeface="メイリオ" panose="020B0604030504040204" pitchFamily="50" charset="-128"/>
                <a:ea typeface="メイリオ" panose="020B0604030504040204" pitchFamily="50" charset="-128"/>
              </a:rPr>
              <a:t>共済やボランティア活動</a:t>
            </a:r>
            <a:endParaRPr lang="en-US" altLang="ja-JP" sz="2400" dirty="0">
              <a:latin typeface="メイリオ" panose="020B0604030504040204" pitchFamily="50" charset="-128"/>
              <a:ea typeface="メイリオ" panose="020B0604030504040204" pitchFamily="50" charset="-128"/>
            </a:endParaRPr>
          </a:p>
          <a:p>
            <a:pPr algn="l">
              <a:lnSpc>
                <a:spcPct val="130000"/>
              </a:lnSpc>
            </a:pPr>
            <a:r>
              <a:rPr lang="ja-JP" altLang="en-US" sz="2400" dirty="0">
                <a:latin typeface="メイリオ" panose="020B0604030504040204" pitchFamily="50" charset="-128"/>
                <a:ea typeface="メイリオ" panose="020B0604030504040204" pitchFamily="50" charset="-128"/>
              </a:rPr>
              <a:t>賃金･一時金･労働時間･労働協約の維持向上、</a:t>
            </a:r>
            <a:endParaRPr lang="en-US" altLang="ja-JP" sz="2400" dirty="0">
              <a:latin typeface="メイリオ" panose="020B0604030504040204" pitchFamily="50" charset="-128"/>
              <a:ea typeface="メイリオ" panose="020B0604030504040204" pitchFamily="50" charset="-128"/>
            </a:endParaRPr>
          </a:p>
          <a:p>
            <a:pPr algn="l">
              <a:lnSpc>
                <a:spcPct val="130000"/>
              </a:lnSpc>
            </a:pPr>
            <a:r>
              <a:rPr lang="ja-JP" altLang="en-US" sz="2400" dirty="0">
                <a:latin typeface="メイリオ" panose="020B0604030504040204" pitchFamily="50" charset="-128"/>
                <a:ea typeface="メイリオ" panose="020B0604030504040204" pitchFamily="50" charset="-128"/>
              </a:rPr>
              <a:t>職場環境の改善、安全で健康的な職場</a:t>
            </a:r>
            <a:endParaRPr lang="en-US" altLang="ja-JP" sz="2400" dirty="0">
              <a:latin typeface="メイリオ" panose="020B0604030504040204" pitchFamily="50" charset="-128"/>
              <a:ea typeface="メイリオ" panose="020B0604030504040204" pitchFamily="50" charset="-128"/>
            </a:endParaRPr>
          </a:p>
          <a:p>
            <a:pPr algn="l">
              <a:lnSpc>
                <a:spcPct val="130000"/>
              </a:lnSpc>
            </a:pPr>
            <a:r>
              <a:rPr lang="ja-JP" altLang="en-US" sz="2400" dirty="0">
                <a:latin typeface="メイリオ" panose="020B0604030504040204" pitchFamily="50" charset="-128"/>
                <a:ea typeface="メイリオ" panose="020B0604030504040204" pitchFamily="50" charset="-128"/>
              </a:rPr>
              <a:t>年金や税金問題等</a:t>
            </a:r>
            <a:endParaRPr lang="en-US" altLang="ja-JP" sz="2400" dirty="0">
              <a:latin typeface="メイリオ" panose="020B0604030504040204" pitchFamily="50" charset="-128"/>
              <a:ea typeface="メイリオ" panose="020B0604030504040204" pitchFamily="50" charset="-128"/>
            </a:endParaRPr>
          </a:p>
        </p:txBody>
      </p:sp>
      <p:sp>
        <p:nvSpPr>
          <p:cNvPr id="11" name="タイトル 1">
            <a:extLst>
              <a:ext uri="{FF2B5EF4-FFF2-40B4-BE49-F238E27FC236}">
                <a16:creationId xmlns:a16="http://schemas.microsoft.com/office/drawing/2014/main" id="{C7F41F25-6371-4ECD-834B-AD2CFEFF6D3B}"/>
              </a:ext>
            </a:extLst>
          </p:cNvPr>
          <p:cNvSpPr txBox="1">
            <a:spLocks/>
          </p:cNvSpPr>
          <p:nvPr/>
        </p:nvSpPr>
        <p:spPr>
          <a:xfrm>
            <a:off x="1149923" y="1237843"/>
            <a:ext cx="8525774" cy="949485"/>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6350" indent="-6350" algn="l"/>
            <a:r>
              <a:rPr lang="ja-JP" altLang="en-US" sz="3200" b="1" dirty="0">
                <a:latin typeface="メイリオ" panose="020B0604030504040204" pitchFamily="50" charset="-128"/>
                <a:ea typeface="メイリオ" panose="020B0604030504040204" pitchFamily="50" charset="-128"/>
              </a:rPr>
              <a:t>労働組合は、様々な活動を行っています。</a:t>
            </a:r>
            <a:endParaRPr lang="en-US" altLang="ja-JP" sz="3200" b="1" dirty="0">
              <a:latin typeface="メイリオ" panose="020B0604030504040204" pitchFamily="50" charset="-128"/>
              <a:ea typeface="メイリオ" panose="020B0604030504040204" pitchFamily="50" charset="-128"/>
            </a:endParaRPr>
          </a:p>
          <a:p>
            <a:pPr marL="6350" indent="-6350" algn="l"/>
            <a:r>
              <a:rPr lang="ja-JP" altLang="en-US" sz="3200" b="1" dirty="0">
                <a:latin typeface="メイリオ" panose="020B0604030504040204" pitchFamily="50" charset="-128"/>
                <a:ea typeface="メイリオ" panose="020B0604030504040204" pitchFamily="50" charset="-128"/>
              </a:rPr>
              <a:t>まずは</a:t>
            </a:r>
            <a:r>
              <a:rPr lang="ja-JP" altLang="en-US" sz="3200" b="1" dirty="0">
                <a:solidFill>
                  <a:srgbClr val="FF0000"/>
                </a:solidFill>
                <a:latin typeface="メイリオ" panose="020B0604030504040204" pitchFamily="50" charset="-128"/>
                <a:ea typeface="メイリオ" panose="020B0604030504040204" pitchFamily="50" charset="-128"/>
              </a:rPr>
              <a:t>全体像</a:t>
            </a:r>
            <a:r>
              <a:rPr lang="ja-JP" altLang="en-US" sz="3200" b="1" dirty="0">
                <a:latin typeface="メイリオ" panose="020B0604030504040204" pitchFamily="50" charset="-128"/>
                <a:ea typeface="メイリオ" panose="020B0604030504040204" pitchFamily="50" charset="-128"/>
              </a:rPr>
              <a:t>について知っておこう！</a:t>
            </a:r>
            <a:endParaRPr lang="ja-JP" altLang="en-US" sz="2800" b="1" dirty="0">
              <a:latin typeface="メイリオ" panose="020B0604030504040204" pitchFamily="50" charset="-128"/>
              <a:ea typeface="メイリオ" panose="020B0604030504040204" pitchFamily="50" charset="-128"/>
            </a:endParaRPr>
          </a:p>
        </p:txBody>
      </p:sp>
      <p:cxnSp>
        <p:nvCxnSpPr>
          <p:cNvPr id="16" name="直線コネクタ 15">
            <a:extLst>
              <a:ext uri="{FF2B5EF4-FFF2-40B4-BE49-F238E27FC236}">
                <a16:creationId xmlns:a16="http://schemas.microsoft.com/office/drawing/2014/main" id="{9D37CD12-D948-4B4F-B651-608A02A7FFFF}"/>
              </a:ext>
            </a:extLst>
          </p:cNvPr>
          <p:cNvCxnSpPr>
            <a:cxnSpLocks/>
          </p:cNvCxnSpPr>
          <p:nvPr/>
        </p:nvCxnSpPr>
        <p:spPr>
          <a:xfrm>
            <a:off x="1052941" y="5704691"/>
            <a:ext cx="10178621"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7" name="Text Box 5">
            <a:extLst>
              <a:ext uri="{FF2B5EF4-FFF2-40B4-BE49-F238E27FC236}">
                <a16:creationId xmlns:a16="http://schemas.microsoft.com/office/drawing/2014/main" id="{0E8312D3-E178-4B51-BCC3-C85F6114F43E}"/>
              </a:ext>
            </a:extLst>
          </p:cNvPr>
          <p:cNvSpPr txBox="1">
            <a:spLocks noChangeArrowheads="1"/>
          </p:cNvSpPr>
          <p:nvPr/>
        </p:nvSpPr>
        <p:spPr bwMode="auto">
          <a:xfrm>
            <a:off x="101010" y="89196"/>
            <a:ext cx="11633789"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4000" b="1" dirty="0">
                <a:solidFill>
                  <a:schemeClr val="bg1"/>
                </a:solidFill>
                <a:latin typeface="メイリオ" panose="020B0604030504040204" pitchFamily="50" charset="-128"/>
                <a:ea typeface="メイリオ" panose="020B0604030504040204" pitchFamily="50" charset="-128"/>
              </a:rPr>
              <a:t>６．活動の大枠</a:t>
            </a:r>
          </a:p>
        </p:txBody>
      </p:sp>
      <p:sp>
        <p:nvSpPr>
          <p:cNvPr id="18" name="スライド番号プレースホルダー 5">
            <a:extLst>
              <a:ext uri="{FF2B5EF4-FFF2-40B4-BE49-F238E27FC236}">
                <a16:creationId xmlns:a16="http://schemas.microsoft.com/office/drawing/2014/main" id="{1157A887-AB95-4107-A0E2-3EC3147ACEED}"/>
              </a:ext>
            </a:extLst>
          </p:cNvPr>
          <p:cNvSpPr>
            <a:spLocks noGrp="1"/>
          </p:cNvSpPr>
          <p:nvPr>
            <p:ph type="sldNum" sz="quarter" idx="12"/>
          </p:nvPr>
        </p:nvSpPr>
        <p:spPr>
          <a:xfrm>
            <a:off x="11453241" y="6451310"/>
            <a:ext cx="683339" cy="365125"/>
          </a:xfrm>
        </p:spPr>
        <p:txBody>
          <a:bodyPr/>
          <a:lstStyle/>
          <a:p>
            <a:fld id="{D57F1E4F-1CFF-5643-939E-217C01CDF565}" type="slidenum">
              <a:rPr lang="en-US" sz="1800" smtClean="0">
                <a:solidFill>
                  <a:schemeClr val="tx1"/>
                </a:solidFill>
              </a:rPr>
              <a:pPr/>
              <a:t>9</a:t>
            </a:fld>
            <a:endParaRPr lang="en-US" sz="1800" dirty="0">
              <a:solidFill>
                <a:schemeClr val="tx1"/>
              </a:solidFill>
            </a:endParaRPr>
          </a:p>
        </p:txBody>
      </p:sp>
      <p:cxnSp>
        <p:nvCxnSpPr>
          <p:cNvPr id="22" name="直線コネクタ 21">
            <a:extLst>
              <a:ext uri="{FF2B5EF4-FFF2-40B4-BE49-F238E27FC236}">
                <a16:creationId xmlns:a16="http://schemas.microsoft.com/office/drawing/2014/main" id="{697B6E8F-194A-44C5-AB18-34FA22B05E9E}"/>
              </a:ext>
            </a:extLst>
          </p:cNvPr>
          <p:cNvCxnSpPr>
            <a:cxnSpLocks/>
          </p:cNvCxnSpPr>
          <p:nvPr/>
        </p:nvCxnSpPr>
        <p:spPr>
          <a:xfrm>
            <a:off x="1052941" y="4762582"/>
            <a:ext cx="10178621"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927A80D0-2014-4458-A4EF-775920CD5BEC}"/>
              </a:ext>
            </a:extLst>
          </p:cNvPr>
          <p:cNvCxnSpPr>
            <a:cxnSpLocks/>
          </p:cNvCxnSpPr>
          <p:nvPr/>
        </p:nvCxnSpPr>
        <p:spPr>
          <a:xfrm>
            <a:off x="1052941" y="4280580"/>
            <a:ext cx="10178621"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9E661ADB-3EA7-45C6-85E3-483A2AD4CA11}"/>
              </a:ext>
            </a:extLst>
          </p:cNvPr>
          <p:cNvCxnSpPr>
            <a:cxnSpLocks/>
          </p:cNvCxnSpPr>
          <p:nvPr/>
        </p:nvCxnSpPr>
        <p:spPr>
          <a:xfrm>
            <a:off x="1052941" y="3795671"/>
            <a:ext cx="10178621"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9616BDB9-563A-4633-A56F-5D2A3F83FC63}"/>
              </a:ext>
            </a:extLst>
          </p:cNvPr>
          <p:cNvCxnSpPr>
            <a:cxnSpLocks/>
          </p:cNvCxnSpPr>
          <p:nvPr/>
        </p:nvCxnSpPr>
        <p:spPr>
          <a:xfrm>
            <a:off x="1052941" y="3296907"/>
            <a:ext cx="10178621"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12806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714</TotalTime>
  <Words>3535</Words>
  <Application>Microsoft Office PowerPoint</Application>
  <PresentationFormat>ワイド画面</PresentationFormat>
  <Paragraphs>625</Paragraphs>
  <Slides>34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34</vt:i4>
      </vt:variant>
    </vt:vector>
  </HeadingPairs>
  <TitlesOfParts>
    <vt:vector size="41" baseType="lpstr">
      <vt:lpstr>HG丸ｺﾞｼｯｸM-PRO</vt:lpstr>
      <vt:lpstr>Meiryo UI</vt: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rengo13</dc:creator>
  <cp:lastModifiedBy>rengo13</cp:lastModifiedBy>
  <cp:revision>90</cp:revision>
  <cp:lastPrinted>2023-12-21T00:04:46Z</cp:lastPrinted>
  <dcterms:created xsi:type="dcterms:W3CDTF">2023-01-31T08:25:22Z</dcterms:created>
  <dcterms:modified xsi:type="dcterms:W3CDTF">2024-03-13T08:17:26Z</dcterms:modified>
</cp:coreProperties>
</file>